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Default Extension="jpg" ContentType="image/jpg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600" b="1" i="0">
                <a:solidFill>
                  <a:srgbClr val="FFFAFA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6600" b="1" i="0">
                <a:solidFill>
                  <a:srgbClr val="FDFAFA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600" b="1" i="0">
                <a:solidFill>
                  <a:srgbClr val="FFFAFA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600" b="1" i="0">
                <a:solidFill>
                  <a:srgbClr val="FFFAFA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6000" y="2002377"/>
            <a:ext cx="16256000" cy="2146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600" b="1" i="0">
                <a:solidFill>
                  <a:srgbClr val="FFFAFA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81709" y="2703423"/>
            <a:ext cx="16324580" cy="34994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1" i="0">
                <a:solidFill>
                  <a:srgbClr val="FDFAFA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Relationship Id="rId3" Type="http://schemas.openxmlformats.org/officeDocument/2006/relationships/image" Target="../media/image41.jpg"/><Relationship Id="rId4" Type="http://schemas.openxmlformats.org/officeDocument/2006/relationships/image" Target="../media/image4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51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3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1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881336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6000" y="6522432"/>
            <a:ext cx="4275455" cy="1534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900" spc="780">
                <a:solidFill>
                  <a:srgbClr val="ECECEC"/>
                </a:solidFill>
                <a:latin typeface="Trebuchet MS"/>
                <a:cs typeface="Trebuchet MS"/>
              </a:rPr>
              <a:t>SCOUT</a:t>
            </a:r>
            <a:endParaRPr sz="99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6000" y="8645587"/>
            <a:ext cx="8341995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114">
                <a:solidFill>
                  <a:srgbClr val="ECECEC"/>
                </a:solidFill>
                <a:latin typeface="Trebuchet MS"/>
                <a:cs typeface="Trebuchet MS"/>
              </a:rPr>
              <a:t>Automatically</a:t>
            </a:r>
            <a:r>
              <a:rPr dirty="0" sz="3500" spc="-200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3500" spc="85">
                <a:solidFill>
                  <a:srgbClr val="ECECEC"/>
                </a:solidFill>
                <a:latin typeface="Trebuchet MS"/>
                <a:cs typeface="Trebuchet MS"/>
              </a:rPr>
              <a:t>Protect</a:t>
            </a:r>
            <a:r>
              <a:rPr dirty="0" sz="3500" spc="-200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3500" spc="15">
                <a:solidFill>
                  <a:srgbClr val="ECECEC"/>
                </a:solidFill>
                <a:latin typeface="Trebuchet MS"/>
                <a:cs typeface="Trebuchet MS"/>
              </a:rPr>
              <a:t>&amp;</a:t>
            </a:r>
            <a:r>
              <a:rPr dirty="0" sz="3500" spc="-200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3500" spc="155">
                <a:solidFill>
                  <a:srgbClr val="ECECEC"/>
                </a:solidFill>
                <a:latin typeface="Trebuchet MS"/>
                <a:cs typeface="Trebuchet MS"/>
              </a:rPr>
              <a:t>Empower</a:t>
            </a:r>
            <a:r>
              <a:rPr dirty="0" sz="3500" spc="-200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3500" spc="285">
                <a:solidFill>
                  <a:srgbClr val="ECECEC"/>
                </a:solidFill>
                <a:latin typeface="Trebuchet MS"/>
                <a:cs typeface="Trebuchet MS"/>
              </a:rPr>
              <a:t>Data</a:t>
            </a:r>
            <a:endParaRPr sz="35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671856" y="0"/>
            <a:ext cx="4616142" cy="54981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017237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67997" y="4170394"/>
            <a:ext cx="6321425" cy="2399030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2700" marR="5080">
              <a:lnSpc>
                <a:spcPts val="6220"/>
              </a:lnSpc>
              <a:spcBef>
                <a:spcPts val="229"/>
              </a:spcBef>
            </a:pPr>
            <a:r>
              <a:rPr dirty="0" sz="5200" spc="40">
                <a:solidFill>
                  <a:srgbClr val="ECECEC"/>
                </a:solidFill>
                <a:latin typeface="Trebuchet MS"/>
                <a:cs typeface="Trebuchet MS"/>
              </a:rPr>
              <a:t>We’re</a:t>
            </a:r>
            <a:r>
              <a:rPr dirty="0" sz="5200" spc="-320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5200" spc="275">
                <a:solidFill>
                  <a:srgbClr val="ECECEC"/>
                </a:solidFill>
                <a:latin typeface="Trebuchet MS"/>
                <a:cs typeface="Trebuchet MS"/>
              </a:rPr>
              <a:t>Creating</a:t>
            </a:r>
            <a:r>
              <a:rPr dirty="0" sz="5200" spc="-315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5200" spc="254">
                <a:solidFill>
                  <a:srgbClr val="ECECEC"/>
                </a:solidFill>
                <a:latin typeface="Trebuchet MS"/>
                <a:cs typeface="Trebuchet MS"/>
              </a:rPr>
              <a:t>New </a:t>
            </a:r>
            <a:r>
              <a:rPr dirty="0" sz="5200" spc="-1550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5200" spc="425">
                <a:solidFill>
                  <a:srgbClr val="ECECEC"/>
                </a:solidFill>
                <a:latin typeface="Trebuchet MS"/>
                <a:cs typeface="Trebuchet MS"/>
              </a:rPr>
              <a:t>Data </a:t>
            </a:r>
            <a:r>
              <a:rPr dirty="0" sz="5200" spc="180">
                <a:solidFill>
                  <a:srgbClr val="ECECEC"/>
                </a:solidFill>
                <a:latin typeface="Trebuchet MS"/>
                <a:cs typeface="Trebuchet MS"/>
              </a:rPr>
              <a:t>Revenue </a:t>
            </a:r>
            <a:r>
              <a:rPr dirty="0" sz="5200" spc="185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5200" spc="315">
                <a:solidFill>
                  <a:srgbClr val="ECECEC"/>
                </a:solidFill>
                <a:latin typeface="Trebuchet MS"/>
                <a:cs typeface="Trebuchet MS"/>
              </a:rPr>
              <a:t>Streams</a:t>
            </a:r>
            <a:endParaRPr sz="5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611210" y="7391734"/>
            <a:ext cx="7322184" cy="202818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3200" spc="40" b="1">
                <a:solidFill>
                  <a:srgbClr val="ECECEC"/>
                </a:solidFill>
                <a:latin typeface="Arial"/>
                <a:cs typeface="Arial"/>
              </a:rPr>
              <a:t>Dashboard</a:t>
            </a:r>
            <a:endParaRPr sz="3200">
              <a:latin typeface="Arial"/>
              <a:cs typeface="Arial"/>
            </a:endParaRPr>
          </a:p>
          <a:p>
            <a:pPr algn="r" marL="416559" marR="5080" indent="-404495">
              <a:lnSpc>
                <a:spcPct val="114599"/>
              </a:lnSpc>
              <a:spcBef>
                <a:spcPts val="2025"/>
              </a:spcBef>
            </a:pPr>
            <a:r>
              <a:rPr dirty="0" sz="2400" spc="40">
                <a:solidFill>
                  <a:srgbClr val="ECECEC"/>
                </a:solidFill>
                <a:latin typeface="Trebuchet MS"/>
                <a:cs typeface="Trebuchet MS"/>
              </a:rPr>
              <a:t>Discover,</a:t>
            </a:r>
            <a:r>
              <a:rPr dirty="0" sz="2400" spc="-130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400" spc="80">
                <a:solidFill>
                  <a:srgbClr val="ECECEC"/>
                </a:solidFill>
                <a:latin typeface="Trebuchet MS"/>
                <a:cs typeface="Trebuchet MS"/>
              </a:rPr>
              <a:t>track</a:t>
            </a:r>
            <a:r>
              <a:rPr dirty="0" sz="2400" spc="-130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400" spc="135">
                <a:solidFill>
                  <a:srgbClr val="ECECEC"/>
                </a:solidFill>
                <a:latin typeface="Trebuchet MS"/>
                <a:cs typeface="Trebuchet MS"/>
              </a:rPr>
              <a:t>agreements</a:t>
            </a:r>
            <a:r>
              <a:rPr dirty="0" sz="2400" spc="-130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400" spc="210">
                <a:solidFill>
                  <a:srgbClr val="ECECEC"/>
                </a:solidFill>
                <a:latin typeface="Trebuchet MS"/>
                <a:cs typeface="Trebuchet MS"/>
              </a:rPr>
              <a:t>and</a:t>
            </a:r>
            <a:r>
              <a:rPr dirty="0" sz="2400" spc="-130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400" spc="180">
                <a:solidFill>
                  <a:srgbClr val="ECECEC"/>
                </a:solidFill>
                <a:latin typeface="Trebuchet MS"/>
                <a:cs typeface="Trebuchet MS"/>
              </a:rPr>
              <a:t>data</a:t>
            </a:r>
            <a:r>
              <a:rPr dirty="0" sz="2400" spc="-125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400" spc="185">
                <a:solidFill>
                  <a:srgbClr val="ECECEC"/>
                </a:solidFill>
                <a:latin typeface="Trebuchet MS"/>
                <a:cs typeface="Trebuchet MS"/>
              </a:rPr>
              <a:t>usage</a:t>
            </a:r>
            <a:r>
              <a:rPr dirty="0" sz="2400" spc="-130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400" spc="90">
                <a:solidFill>
                  <a:srgbClr val="ECECEC"/>
                </a:solidFill>
                <a:latin typeface="Trebuchet MS"/>
                <a:cs typeface="Trebuchet MS"/>
              </a:rPr>
              <a:t>rights </a:t>
            </a:r>
            <a:r>
              <a:rPr dirty="0" sz="2400" spc="-710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400" spc="10">
                <a:solidFill>
                  <a:srgbClr val="ECECEC"/>
                </a:solidFill>
                <a:latin typeface="Trebuchet MS"/>
                <a:cs typeface="Trebuchet MS"/>
              </a:rPr>
              <a:t>all</a:t>
            </a:r>
            <a:r>
              <a:rPr dirty="0" sz="2400" spc="-140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400" spc="40">
                <a:solidFill>
                  <a:srgbClr val="ECECEC"/>
                </a:solidFill>
                <a:latin typeface="Trebuchet MS"/>
                <a:cs typeface="Trebuchet MS"/>
              </a:rPr>
              <a:t>in</a:t>
            </a:r>
            <a:r>
              <a:rPr dirty="0" sz="2400" spc="-140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400" spc="125">
                <a:solidFill>
                  <a:srgbClr val="ECECEC"/>
                </a:solidFill>
                <a:latin typeface="Trebuchet MS"/>
                <a:cs typeface="Trebuchet MS"/>
              </a:rPr>
              <a:t>one</a:t>
            </a:r>
            <a:r>
              <a:rPr dirty="0" sz="2400" spc="-135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400" spc="110">
                <a:solidFill>
                  <a:srgbClr val="ECECEC"/>
                </a:solidFill>
                <a:latin typeface="Trebuchet MS"/>
                <a:cs typeface="Trebuchet MS"/>
              </a:rPr>
              <a:t>place</a:t>
            </a:r>
            <a:r>
              <a:rPr dirty="0" sz="2400" spc="-140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400" spc="390">
                <a:solidFill>
                  <a:srgbClr val="ECECEC"/>
                </a:solidFill>
                <a:latin typeface="Trebuchet MS"/>
                <a:cs typeface="Trebuchet MS"/>
              </a:rPr>
              <a:t>—</a:t>
            </a:r>
            <a:r>
              <a:rPr dirty="0" sz="2400" spc="-135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400" spc="95">
                <a:solidFill>
                  <a:srgbClr val="FF5757"/>
                </a:solidFill>
                <a:latin typeface="Trebuchet MS"/>
                <a:cs typeface="Trebuchet MS"/>
              </a:rPr>
              <a:t>streamlining</a:t>
            </a:r>
            <a:r>
              <a:rPr dirty="0" sz="2400" spc="-140">
                <a:solidFill>
                  <a:srgbClr val="FF5757"/>
                </a:solidFill>
                <a:latin typeface="Trebuchet MS"/>
                <a:cs typeface="Trebuchet MS"/>
              </a:rPr>
              <a:t> </a:t>
            </a:r>
            <a:r>
              <a:rPr dirty="0" sz="2400" spc="120">
                <a:solidFill>
                  <a:srgbClr val="FF5757"/>
                </a:solidFill>
                <a:latin typeface="Trebuchet MS"/>
                <a:cs typeface="Trebuchet MS"/>
              </a:rPr>
              <a:t>compliance</a:t>
            </a:r>
            <a:r>
              <a:rPr dirty="0" sz="2400" spc="-135">
                <a:solidFill>
                  <a:srgbClr val="FF5757"/>
                </a:solidFill>
                <a:latin typeface="Trebuchet MS"/>
                <a:cs typeface="Trebuchet MS"/>
              </a:rPr>
              <a:t> </a:t>
            </a:r>
            <a:r>
              <a:rPr dirty="0" sz="2400" spc="210">
                <a:solidFill>
                  <a:srgbClr val="FF5757"/>
                </a:solidFill>
                <a:latin typeface="Trebuchet MS"/>
                <a:cs typeface="Trebuchet MS"/>
              </a:rPr>
              <a:t>and</a:t>
            </a:r>
            <a:endParaRPr sz="2400">
              <a:latin typeface="Trebuchet MS"/>
              <a:cs typeface="Trebuchet MS"/>
            </a:endParaRPr>
          </a:p>
          <a:p>
            <a:pPr algn="r" marR="80010">
              <a:lnSpc>
                <a:spcPct val="100000"/>
              </a:lnSpc>
              <a:spcBef>
                <a:spcPts val="420"/>
              </a:spcBef>
            </a:pPr>
            <a:r>
              <a:rPr dirty="0" sz="2400" spc="95">
                <a:solidFill>
                  <a:srgbClr val="FF5757"/>
                </a:solidFill>
                <a:latin typeface="Trebuchet MS"/>
                <a:cs typeface="Trebuchet MS"/>
              </a:rPr>
              <a:t>enforcement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57185" y="4895913"/>
            <a:ext cx="7376159" cy="202818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170679">
              <a:lnSpc>
                <a:spcPct val="100000"/>
              </a:lnSpc>
              <a:spcBef>
                <a:spcPts val="100"/>
              </a:spcBef>
            </a:pPr>
            <a:r>
              <a:rPr dirty="0" sz="3200" spc="15" b="1">
                <a:solidFill>
                  <a:srgbClr val="ECECEC"/>
                </a:solidFill>
                <a:latin typeface="Arial"/>
                <a:cs typeface="Arial"/>
              </a:rPr>
              <a:t>Composite</a:t>
            </a:r>
            <a:r>
              <a:rPr dirty="0" sz="3200" spc="-190" b="1">
                <a:solidFill>
                  <a:srgbClr val="ECECEC"/>
                </a:solidFill>
                <a:latin typeface="Arial"/>
                <a:cs typeface="Arial"/>
              </a:rPr>
              <a:t> </a:t>
            </a:r>
            <a:r>
              <a:rPr dirty="0" sz="3200" spc="170" b="1">
                <a:solidFill>
                  <a:srgbClr val="ECECEC"/>
                </a:solidFill>
                <a:latin typeface="Arial"/>
                <a:cs typeface="Arial"/>
              </a:rPr>
              <a:t>Data</a:t>
            </a:r>
            <a:endParaRPr sz="3200">
              <a:latin typeface="Arial"/>
              <a:cs typeface="Arial"/>
            </a:endParaRPr>
          </a:p>
          <a:p>
            <a:pPr algn="r" marL="36195" marR="5080" indent="-24130">
              <a:lnSpc>
                <a:spcPct val="114599"/>
              </a:lnSpc>
              <a:spcBef>
                <a:spcPts val="2025"/>
              </a:spcBef>
            </a:pPr>
            <a:r>
              <a:rPr dirty="0" sz="2400" spc="80">
                <a:solidFill>
                  <a:srgbClr val="ECECEC"/>
                </a:solidFill>
                <a:latin typeface="Trebuchet MS"/>
                <a:cs typeface="Trebuchet MS"/>
              </a:rPr>
              <a:t>Automatically</a:t>
            </a:r>
            <a:r>
              <a:rPr dirty="0" sz="2400" spc="-125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400" spc="110">
                <a:solidFill>
                  <a:srgbClr val="ECECEC"/>
                </a:solidFill>
                <a:latin typeface="Trebuchet MS"/>
                <a:cs typeface="Trebuchet MS"/>
              </a:rPr>
              <a:t>generate</a:t>
            </a:r>
            <a:r>
              <a:rPr dirty="0" sz="2400" spc="-120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400" spc="130">
                <a:solidFill>
                  <a:srgbClr val="FF5757"/>
                </a:solidFill>
                <a:latin typeface="Trebuchet MS"/>
                <a:cs typeface="Trebuchet MS"/>
              </a:rPr>
              <a:t>recommendations</a:t>
            </a:r>
            <a:r>
              <a:rPr dirty="0" sz="2400" spc="-120">
                <a:solidFill>
                  <a:srgbClr val="FF5757"/>
                </a:solidFill>
                <a:latin typeface="Trebuchet MS"/>
                <a:cs typeface="Trebuchet MS"/>
              </a:rPr>
              <a:t> </a:t>
            </a:r>
            <a:r>
              <a:rPr dirty="0" sz="2400" spc="25">
                <a:solidFill>
                  <a:srgbClr val="FF5757"/>
                </a:solidFill>
                <a:latin typeface="Trebuchet MS"/>
                <a:cs typeface="Trebuchet MS"/>
              </a:rPr>
              <a:t>for</a:t>
            </a:r>
            <a:r>
              <a:rPr dirty="0" sz="2400" spc="-120">
                <a:solidFill>
                  <a:srgbClr val="FF5757"/>
                </a:solidFill>
                <a:latin typeface="Trebuchet MS"/>
                <a:cs typeface="Trebuchet MS"/>
              </a:rPr>
              <a:t> </a:t>
            </a:r>
            <a:r>
              <a:rPr dirty="0" sz="2400" spc="90">
                <a:solidFill>
                  <a:srgbClr val="FF5757"/>
                </a:solidFill>
                <a:latin typeface="Trebuchet MS"/>
                <a:cs typeface="Trebuchet MS"/>
              </a:rPr>
              <a:t>new </a:t>
            </a:r>
            <a:r>
              <a:rPr dirty="0" sz="2400" spc="-710">
                <a:solidFill>
                  <a:srgbClr val="FF5757"/>
                </a:solidFill>
                <a:latin typeface="Trebuchet MS"/>
                <a:cs typeface="Trebuchet MS"/>
              </a:rPr>
              <a:t> </a:t>
            </a:r>
            <a:r>
              <a:rPr dirty="0" sz="2400" spc="114">
                <a:solidFill>
                  <a:srgbClr val="FF5757"/>
                </a:solidFill>
                <a:latin typeface="Trebuchet MS"/>
                <a:cs typeface="Trebuchet MS"/>
              </a:rPr>
              <a:t>composite </a:t>
            </a:r>
            <a:r>
              <a:rPr dirty="0" sz="2400" spc="180">
                <a:solidFill>
                  <a:srgbClr val="FF5757"/>
                </a:solidFill>
                <a:latin typeface="Trebuchet MS"/>
                <a:cs typeface="Trebuchet MS"/>
              </a:rPr>
              <a:t>data </a:t>
            </a:r>
            <a:r>
              <a:rPr dirty="0" sz="2400" spc="140">
                <a:solidFill>
                  <a:srgbClr val="FF5757"/>
                </a:solidFill>
                <a:latin typeface="Trebuchet MS"/>
                <a:cs typeface="Trebuchet MS"/>
              </a:rPr>
              <a:t>assets </a:t>
            </a:r>
            <a:r>
              <a:rPr dirty="0" sz="2400" spc="105">
                <a:solidFill>
                  <a:srgbClr val="ECECEC"/>
                </a:solidFill>
                <a:latin typeface="Trebuchet MS"/>
                <a:cs typeface="Trebuchet MS"/>
              </a:rPr>
              <a:t>that </a:t>
            </a:r>
            <a:r>
              <a:rPr dirty="0" sz="2400" spc="114">
                <a:solidFill>
                  <a:srgbClr val="ECECEC"/>
                </a:solidFill>
                <a:latin typeface="Trebuchet MS"/>
                <a:cs typeface="Trebuchet MS"/>
              </a:rPr>
              <a:t>answer </a:t>
            </a:r>
            <a:r>
              <a:rPr dirty="0" sz="2400" spc="60">
                <a:solidFill>
                  <a:srgbClr val="ECECEC"/>
                </a:solidFill>
                <a:latin typeface="Trebuchet MS"/>
                <a:cs typeface="Trebuchet MS"/>
              </a:rPr>
              <a:t>questions, </a:t>
            </a:r>
            <a:r>
              <a:rPr dirty="0" sz="2400" spc="65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400" spc="80">
                <a:solidFill>
                  <a:srgbClr val="ECECEC"/>
                </a:solidFill>
                <a:latin typeface="Trebuchet MS"/>
                <a:cs typeface="Trebuchet MS"/>
              </a:rPr>
              <a:t>unlock</a:t>
            </a:r>
            <a:r>
              <a:rPr dirty="0" sz="2400" spc="-130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400" spc="40">
                <a:solidFill>
                  <a:srgbClr val="ECECEC"/>
                </a:solidFill>
                <a:latin typeface="Trebuchet MS"/>
                <a:cs typeface="Trebuchet MS"/>
              </a:rPr>
              <a:t>insight,</a:t>
            </a:r>
            <a:r>
              <a:rPr dirty="0" sz="2400" spc="-130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400" spc="210">
                <a:solidFill>
                  <a:srgbClr val="ECECEC"/>
                </a:solidFill>
                <a:latin typeface="Trebuchet MS"/>
                <a:cs typeface="Trebuchet MS"/>
              </a:rPr>
              <a:t>and</a:t>
            </a:r>
            <a:r>
              <a:rPr dirty="0" sz="2400" spc="-130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400" spc="85">
                <a:solidFill>
                  <a:srgbClr val="ECECEC"/>
                </a:solidFill>
                <a:latin typeface="Trebuchet MS"/>
                <a:cs typeface="Trebuchet MS"/>
              </a:rPr>
              <a:t>create</a:t>
            </a:r>
            <a:r>
              <a:rPr dirty="0" sz="2400" spc="-130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400" spc="90">
                <a:solidFill>
                  <a:srgbClr val="ECECEC"/>
                </a:solidFill>
                <a:latin typeface="Trebuchet MS"/>
                <a:cs typeface="Trebuchet MS"/>
              </a:rPr>
              <a:t>new</a:t>
            </a:r>
            <a:r>
              <a:rPr dirty="0" sz="2400" spc="-125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400" spc="85">
                <a:solidFill>
                  <a:srgbClr val="ECECEC"/>
                </a:solidFill>
                <a:latin typeface="Trebuchet MS"/>
                <a:cs typeface="Trebuchet MS"/>
              </a:rPr>
              <a:t>monetizable</a:t>
            </a:r>
            <a:r>
              <a:rPr dirty="0" sz="2400" spc="-130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400" spc="140">
                <a:solidFill>
                  <a:srgbClr val="ECECEC"/>
                </a:solidFill>
                <a:latin typeface="Trebuchet MS"/>
                <a:cs typeface="Trebuchet MS"/>
              </a:rPr>
              <a:t>assets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723609" y="0"/>
            <a:ext cx="10561320" cy="3291204"/>
            <a:chOff x="7723609" y="0"/>
            <a:chExt cx="10561320" cy="329120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12448" y="728405"/>
              <a:ext cx="9991724" cy="25622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23609" y="0"/>
              <a:ext cx="2762147" cy="140796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03607" y="0"/>
              <a:ext cx="2762147" cy="140796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91044" y="0"/>
              <a:ext cx="2762147" cy="140796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13048" y="0"/>
              <a:ext cx="2762147" cy="140796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60472" y="0"/>
              <a:ext cx="2762147" cy="140796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34406" y="0"/>
              <a:ext cx="2762147" cy="140796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61049" y="0"/>
              <a:ext cx="2762147" cy="140796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17665" y="0"/>
              <a:ext cx="2762147" cy="140796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39447" y="0"/>
              <a:ext cx="2762147" cy="140796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00085" y="0"/>
              <a:ext cx="2762147" cy="140796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39608" y="0"/>
              <a:ext cx="2762147" cy="140796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96223" y="0"/>
              <a:ext cx="2762147" cy="140796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22319" y="0"/>
              <a:ext cx="2762147" cy="14079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90600" y="2381480"/>
            <a:ext cx="1625600" cy="1588135"/>
            <a:chOff x="990600" y="2381480"/>
            <a:chExt cx="1625600" cy="15881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2419577"/>
              <a:ext cx="1549427" cy="15494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28700" y="2419580"/>
              <a:ext cx="1549400" cy="824230"/>
            </a:xfrm>
            <a:custGeom>
              <a:avLst/>
              <a:gdLst/>
              <a:ahLst/>
              <a:cxnLst/>
              <a:rect l="l" t="t" r="r" b="b"/>
              <a:pathLst>
                <a:path w="1549400" h="824230">
                  <a:moveTo>
                    <a:pt x="1549300" y="774656"/>
                  </a:moveTo>
                  <a:lnTo>
                    <a:pt x="1547776" y="823644"/>
                  </a:lnTo>
                </a:path>
                <a:path w="1549400" h="824230">
                  <a:moveTo>
                    <a:pt x="0" y="774656"/>
                  </a:moveTo>
                  <a:lnTo>
                    <a:pt x="1524" y="725666"/>
                  </a:lnTo>
                  <a:lnTo>
                    <a:pt x="6035" y="677485"/>
                  </a:lnTo>
                  <a:lnTo>
                    <a:pt x="13444" y="630205"/>
                  </a:lnTo>
                  <a:lnTo>
                    <a:pt x="23658" y="583916"/>
                  </a:lnTo>
                  <a:lnTo>
                    <a:pt x="36588" y="538709"/>
                  </a:lnTo>
                  <a:lnTo>
                    <a:pt x="52142" y="494674"/>
                  </a:lnTo>
                  <a:lnTo>
                    <a:pt x="70231" y="451903"/>
                  </a:lnTo>
                  <a:lnTo>
                    <a:pt x="90762" y="410487"/>
                  </a:lnTo>
                  <a:lnTo>
                    <a:pt x="113646" y="370515"/>
                  </a:lnTo>
                  <a:lnTo>
                    <a:pt x="138791" y="332079"/>
                  </a:lnTo>
                  <a:lnTo>
                    <a:pt x="166107" y="295269"/>
                  </a:lnTo>
                  <a:lnTo>
                    <a:pt x="195504" y="260176"/>
                  </a:lnTo>
                  <a:lnTo>
                    <a:pt x="226890" y="226891"/>
                  </a:lnTo>
                  <a:lnTo>
                    <a:pt x="260174" y="195505"/>
                  </a:lnTo>
                  <a:lnTo>
                    <a:pt x="295266" y="166109"/>
                  </a:lnTo>
                  <a:lnTo>
                    <a:pt x="332076" y="138792"/>
                  </a:lnTo>
                  <a:lnTo>
                    <a:pt x="370512" y="113647"/>
                  </a:lnTo>
                  <a:lnTo>
                    <a:pt x="410483" y="90763"/>
                  </a:lnTo>
                  <a:lnTo>
                    <a:pt x="451900" y="70231"/>
                  </a:lnTo>
                  <a:lnTo>
                    <a:pt x="494670" y="52143"/>
                  </a:lnTo>
                  <a:lnTo>
                    <a:pt x="538704" y="36588"/>
                  </a:lnTo>
                  <a:lnTo>
                    <a:pt x="583911" y="23658"/>
                  </a:lnTo>
                  <a:lnTo>
                    <a:pt x="630200" y="13444"/>
                  </a:lnTo>
                  <a:lnTo>
                    <a:pt x="677479" y="6035"/>
                  </a:lnTo>
                  <a:lnTo>
                    <a:pt x="725660" y="1524"/>
                  </a:lnTo>
                  <a:lnTo>
                    <a:pt x="774650" y="0"/>
                  </a:lnTo>
                  <a:lnTo>
                    <a:pt x="823640" y="1524"/>
                  </a:lnTo>
                  <a:lnTo>
                    <a:pt x="871820" y="6035"/>
                  </a:lnTo>
                  <a:lnTo>
                    <a:pt x="919100" y="13444"/>
                  </a:lnTo>
                  <a:lnTo>
                    <a:pt x="965389" y="23658"/>
                  </a:lnTo>
                  <a:lnTo>
                    <a:pt x="1010596" y="36588"/>
                  </a:lnTo>
                  <a:lnTo>
                    <a:pt x="1054630" y="52143"/>
                  </a:lnTo>
                  <a:lnTo>
                    <a:pt x="1097400" y="70231"/>
                  </a:lnTo>
                  <a:lnTo>
                    <a:pt x="1138817" y="90763"/>
                  </a:lnTo>
                  <a:lnTo>
                    <a:pt x="1178788" y="113647"/>
                  </a:lnTo>
                  <a:lnTo>
                    <a:pt x="1217224" y="138792"/>
                  </a:lnTo>
                  <a:lnTo>
                    <a:pt x="1254034" y="166109"/>
                  </a:lnTo>
                  <a:lnTo>
                    <a:pt x="1289126" y="195505"/>
                  </a:lnTo>
                  <a:lnTo>
                    <a:pt x="1322410" y="226891"/>
                  </a:lnTo>
                  <a:lnTo>
                    <a:pt x="1353796" y="260176"/>
                  </a:lnTo>
                  <a:lnTo>
                    <a:pt x="1383192" y="295269"/>
                  </a:lnTo>
                  <a:lnTo>
                    <a:pt x="1410509" y="332079"/>
                  </a:lnTo>
                  <a:lnTo>
                    <a:pt x="1435654" y="370515"/>
                  </a:lnTo>
                  <a:lnTo>
                    <a:pt x="1458538" y="410487"/>
                  </a:lnTo>
                  <a:lnTo>
                    <a:pt x="1479069" y="451903"/>
                  </a:lnTo>
                  <a:lnTo>
                    <a:pt x="1497157" y="494674"/>
                  </a:lnTo>
                  <a:lnTo>
                    <a:pt x="1512712" y="538709"/>
                  </a:lnTo>
                  <a:lnTo>
                    <a:pt x="1525642" y="583916"/>
                  </a:lnTo>
                  <a:lnTo>
                    <a:pt x="1535856" y="630205"/>
                  </a:lnTo>
                  <a:lnTo>
                    <a:pt x="1543265" y="677485"/>
                  </a:lnTo>
                  <a:lnTo>
                    <a:pt x="1547776" y="725666"/>
                  </a:lnTo>
                  <a:lnTo>
                    <a:pt x="1549300" y="774656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16053041" y="2381480"/>
            <a:ext cx="1200150" cy="1200150"/>
            <a:chOff x="16053041" y="2381480"/>
            <a:chExt cx="1200150" cy="120015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91140" y="2419577"/>
              <a:ext cx="1126867" cy="112686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6091141" y="2419580"/>
              <a:ext cx="1123950" cy="1123950"/>
            </a:xfrm>
            <a:custGeom>
              <a:avLst/>
              <a:gdLst/>
              <a:ahLst/>
              <a:cxnLst/>
              <a:rect l="l" t="t" r="r" b="b"/>
              <a:pathLst>
                <a:path w="1123950" h="1123950">
                  <a:moveTo>
                    <a:pt x="1123949" y="617914"/>
                  </a:moveTo>
                  <a:lnTo>
                    <a:pt x="1118617" y="659463"/>
                  </a:lnTo>
                  <a:lnTo>
                    <a:pt x="1108671" y="705608"/>
                  </a:lnTo>
                  <a:lnTo>
                    <a:pt x="1095041" y="750266"/>
                  </a:lnTo>
                  <a:lnTo>
                    <a:pt x="1077894" y="793268"/>
                  </a:lnTo>
                  <a:lnTo>
                    <a:pt x="1057401" y="834446"/>
                  </a:lnTo>
                  <a:lnTo>
                    <a:pt x="1033730" y="873631"/>
                  </a:lnTo>
                  <a:lnTo>
                    <a:pt x="1007051" y="910652"/>
                  </a:lnTo>
                  <a:lnTo>
                    <a:pt x="977532" y="945342"/>
                  </a:lnTo>
                  <a:lnTo>
                    <a:pt x="945344" y="977530"/>
                  </a:lnTo>
                  <a:lnTo>
                    <a:pt x="910653" y="1007049"/>
                  </a:lnTo>
                  <a:lnTo>
                    <a:pt x="873631" y="1033728"/>
                  </a:lnTo>
                  <a:lnTo>
                    <a:pt x="834446" y="1057398"/>
                  </a:lnTo>
                  <a:lnTo>
                    <a:pt x="793268" y="1077891"/>
                  </a:lnTo>
                  <a:lnTo>
                    <a:pt x="750264" y="1095038"/>
                  </a:lnTo>
                  <a:lnTo>
                    <a:pt x="705605" y="1108668"/>
                  </a:lnTo>
                  <a:lnTo>
                    <a:pt x="659460" y="1118613"/>
                  </a:lnTo>
                  <a:lnTo>
                    <a:pt x="617904" y="1123947"/>
                  </a:lnTo>
                </a:path>
                <a:path w="1123950" h="1123950">
                  <a:moveTo>
                    <a:pt x="508870" y="1123947"/>
                  </a:moveTo>
                  <a:lnTo>
                    <a:pt x="467313" y="1118613"/>
                  </a:lnTo>
                  <a:lnTo>
                    <a:pt x="421167" y="1108668"/>
                  </a:lnTo>
                  <a:lnTo>
                    <a:pt x="376508" y="1095038"/>
                  </a:lnTo>
                  <a:lnTo>
                    <a:pt x="333504" y="1077891"/>
                  </a:lnTo>
                  <a:lnTo>
                    <a:pt x="292326" y="1057398"/>
                  </a:lnTo>
                  <a:lnTo>
                    <a:pt x="253141" y="1033728"/>
                  </a:lnTo>
                  <a:lnTo>
                    <a:pt x="216119" y="1007049"/>
                  </a:lnTo>
                  <a:lnTo>
                    <a:pt x="181429" y="977530"/>
                  </a:lnTo>
                  <a:lnTo>
                    <a:pt x="149240" y="945342"/>
                  </a:lnTo>
                  <a:lnTo>
                    <a:pt x="119721" y="910652"/>
                  </a:lnTo>
                  <a:lnTo>
                    <a:pt x="93042" y="873631"/>
                  </a:lnTo>
                  <a:lnTo>
                    <a:pt x="69372" y="834446"/>
                  </a:lnTo>
                  <a:lnTo>
                    <a:pt x="48879" y="793268"/>
                  </a:lnTo>
                  <a:lnTo>
                    <a:pt x="31733" y="750266"/>
                  </a:lnTo>
                  <a:lnTo>
                    <a:pt x="18103" y="705608"/>
                  </a:lnTo>
                  <a:lnTo>
                    <a:pt x="8157" y="659463"/>
                  </a:lnTo>
                  <a:lnTo>
                    <a:pt x="2066" y="612002"/>
                  </a:lnTo>
                  <a:lnTo>
                    <a:pt x="0" y="563426"/>
                  </a:lnTo>
                </a:path>
                <a:path w="1123950" h="1123950">
                  <a:moveTo>
                    <a:pt x="514814" y="2066"/>
                  </a:moveTo>
                  <a:lnTo>
                    <a:pt x="563387" y="0"/>
                  </a:lnTo>
                  <a:lnTo>
                    <a:pt x="611998" y="2067"/>
                  </a:lnTo>
                  <a:lnTo>
                    <a:pt x="659461" y="8159"/>
                  </a:lnTo>
                  <a:lnTo>
                    <a:pt x="705607" y="18104"/>
                  </a:lnTo>
                  <a:lnTo>
                    <a:pt x="750266" y="31734"/>
                  </a:lnTo>
                  <a:lnTo>
                    <a:pt x="793270" y="48881"/>
                  </a:lnTo>
                  <a:lnTo>
                    <a:pt x="834448" y="69374"/>
                  </a:lnTo>
                  <a:lnTo>
                    <a:pt x="873633" y="93045"/>
                  </a:lnTo>
                  <a:lnTo>
                    <a:pt x="910655" y="119724"/>
                  </a:lnTo>
                  <a:lnTo>
                    <a:pt x="945345" y="149243"/>
                  </a:lnTo>
                  <a:lnTo>
                    <a:pt x="977534" y="181432"/>
                  </a:lnTo>
                  <a:lnTo>
                    <a:pt x="1007053" y="216122"/>
                  </a:lnTo>
                  <a:lnTo>
                    <a:pt x="1033732" y="253144"/>
                  </a:lnTo>
                  <a:lnTo>
                    <a:pt x="1057402" y="292329"/>
                  </a:lnTo>
                  <a:lnTo>
                    <a:pt x="1077895" y="333509"/>
                  </a:lnTo>
                  <a:lnTo>
                    <a:pt x="1095041" y="376512"/>
                  </a:lnTo>
                  <a:lnTo>
                    <a:pt x="1108671" y="421172"/>
                  </a:lnTo>
                  <a:lnTo>
                    <a:pt x="1118617" y="467318"/>
                  </a:lnTo>
                  <a:lnTo>
                    <a:pt x="1123949" y="508868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16053041" y="4498673"/>
            <a:ext cx="1200150" cy="1200150"/>
            <a:chOff x="16053041" y="4498673"/>
            <a:chExt cx="1200150" cy="120015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91140" y="4536771"/>
              <a:ext cx="1126867" cy="112686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6091141" y="4536773"/>
              <a:ext cx="1123950" cy="1123950"/>
            </a:xfrm>
            <a:custGeom>
              <a:avLst/>
              <a:gdLst/>
              <a:ahLst/>
              <a:cxnLst/>
              <a:rect l="l" t="t" r="r" b="b"/>
              <a:pathLst>
                <a:path w="1123950" h="1123950">
                  <a:moveTo>
                    <a:pt x="1123949" y="617914"/>
                  </a:moveTo>
                  <a:lnTo>
                    <a:pt x="1118617" y="659463"/>
                  </a:lnTo>
                  <a:lnTo>
                    <a:pt x="1108671" y="705608"/>
                  </a:lnTo>
                  <a:lnTo>
                    <a:pt x="1095041" y="750266"/>
                  </a:lnTo>
                  <a:lnTo>
                    <a:pt x="1077894" y="793268"/>
                  </a:lnTo>
                  <a:lnTo>
                    <a:pt x="1057401" y="834446"/>
                  </a:lnTo>
                  <a:lnTo>
                    <a:pt x="1033730" y="873631"/>
                  </a:lnTo>
                  <a:lnTo>
                    <a:pt x="1007051" y="910652"/>
                  </a:lnTo>
                  <a:lnTo>
                    <a:pt x="977532" y="945342"/>
                  </a:lnTo>
                  <a:lnTo>
                    <a:pt x="945344" y="977530"/>
                  </a:lnTo>
                  <a:lnTo>
                    <a:pt x="910653" y="1007049"/>
                  </a:lnTo>
                  <a:lnTo>
                    <a:pt x="873631" y="1033728"/>
                  </a:lnTo>
                  <a:lnTo>
                    <a:pt x="834446" y="1057398"/>
                  </a:lnTo>
                  <a:lnTo>
                    <a:pt x="793268" y="1077891"/>
                  </a:lnTo>
                  <a:lnTo>
                    <a:pt x="750264" y="1095038"/>
                  </a:lnTo>
                  <a:lnTo>
                    <a:pt x="705605" y="1108668"/>
                  </a:lnTo>
                  <a:lnTo>
                    <a:pt x="659460" y="1118613"/>
                  </a:lnTo>
                  <a:lnTo>
                    <a:pt x="617902" y="1123947"/>
                  </a:lnTo>
                </a:path>
                <a:path w="1123950" h="1123950">
                  <a:moveTo>
                    <a:pt x="508871" y="1123947"/>
                  </a:moveTo>
                  <a:lnTo>
                    <a:pt x="467313" y="1118613"/>
                  </a:lnTo>
                  <a:lnTo>
                    <a:pt x="421167" y="1108668"/>
                  </a:lnTo>
                  <a:lnTo>
                    <a:pt x="376508" y="1095038"/>
                  </a:lnTo>
                  <a:lnTo>
                    <a:pt x="333504" y="1077891"/>
                  </a:lnTo>
                  <a:lnTo>
                    <a:pt x="292326" y="1057398"/>
                  </a:lnTo>
                  <a:lnTo>
                    <a:pt x="253141" y="1033728"/>
                  </a:lnTo>
                  <a:lnTo>
                    <a:pt x="216119" y="1007049"/>
                  </a:lnTo>
                  <a:lnTo>
                    <a:pt x="181429" y="977530"/>
                  </a:lnTo>
                  <a:lnTo>
                    <a:pt x="149240" y="945342"/>
                  </a:lnTo>
                  <a:lnTo>
                    <a:pt x="119721" y="910652"/>
                  </a:lnTo>
                  <a:lnTo>
                    <a:pt x="93042" y="873631"/>
                  </a:lnTo>
                  <a:lnTo>
                    <a:pt x="69372" y="834446"/>
                  </a:lnTo>
                  <a:lnTo>
                    <a:pt x="48879" y="793268"/>
                  </a:lnTo>
                  <a:lnTo>
                    <a:pt x="31733" y="750266"/>
                  </a:lnTo>
                  <a:lnTo>
                    <a:pt x="18103" y="705608"/>
                  </a:lnTo>
                  <a:lnTo>
                    <a:pt x="8157" y="659463"/>
                  </a:lnTo>
                  <a:lnTo>
                    <a:pt x="2066" y="612002"/>
                  </a:lnTo>
                  <a:lnTo>
                    <a:pt x="0" y="563426"/>
                  </a:lnTo>
                </a:path>
                <a:path w="1123950" h="1123950">
                  <a:moveTo>
                    <a:pt x="514814" y="2066"/>
                  </a:moveTo>
                  <a:lnTo>
                    <a:pt x="563387" y="0"/>
                  </a:lnTo>
                  <a:lnTo>
                    <a:pt x="611998" y="2067"/>
                  </a:lnTo>
                  <a:lnTo>
                    <a:pt x="659461" y="8159"/>
                  </a:lnTo>
                  <a:lnTo>
                    <a:pt x="705607" y="18104"/>
                  </a:lnTo>
                  <a:lnTo>
                    <a:pt x="750266" y="31734"/>
                  </a:lnTo>
                  <a:lnTo>
                    <a:pt x="793270" y="48881"/>
                  </a:lnTo>
                  <a:lnTo>
                    <a:pt x="834448" y="69374"/>
                  </a:lnTo>
                  <a:lnTo>
                    <a:pt x="873633" y="93045"/>
                  </a:lnTo>
                  <a:lnTo>
                    <a:pt x="910655" y="119724"/>
                  </a:lnTo>
                  <a:lnTo>
                    <a:pt x="945345" y="149243"/>
                  </a:lnTo>
                  <a:lnTo>
                    <a:pt x="977534" y="181432"/>
                  </a:lnTo>
                  <a:lnTo>
                    <a:pt x="1007053" y="216122"/>
                  </a:lnTo>
                  <a:lnTo>
                    <a:pt x="1033732" y="253144"/>
                  </a:lnTo>
                  <a:lnTo>
                    <a:pt x="1057402" y="292329"/>
                  </a:lnTo>
                  <a:lnTo>
                    <a:pt x="1077895" y="333509"/>
                  </a:lnTo>
                  <a:lnTo>
                    <a:pt x="1095041" y="376512"/>
                  </a:lnTo>
                  <a:lnTo>
                    <a:pt x="1108671" y="421172"/>
                  </a:lnTo>
                  <a:lnTo>
                    <a:pt x="1118617" y="467318"/>
                  </a:lnTo>
                  <a:lnTo>
                    <a:pt x="1123949" y="508868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16053041" y="6564313"/>
            <a:ext cx="1200150" cy="1200150"/>
            <a:chOff x="16053041" y="6564313"/>
            <a:chExt cx="1200150" cy="120015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1140" y="6602411"/>
              <a:ext cx="1126867" cy="112686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6091141" y="6602413"/>
              <a:ext cx="1123950" cy="1123950"/>
            </a:xfrm>
            <a:custGeom>
              <a:avLst/>
              <a:gdLst/>
              <a:ahLst/>
              <a:cxnLst/>
              <a:rect l="l" t="t" r="r" b="b"/>
              <a:pathLst>
                <a:path w="1123950" h="1123950">
                  <a:moveTo>
                    <a:pt x="1123949" y="617914"/>
                  </a:moveTo>
                  <a:lnTo>
                    <a:pt x="1118617" y="659463"/>
                  </a:lnTo>
                  <a:lnTo>
                    <a:pt x="1108671" y="705608"/>
                  </a:lnTo>
                  <a:lnTo>
                    <a:pt x="1095041" y="750265"/>
                  </a:lnTo>
                  <a:lnTo>
                    <a:pt x="1077894" y="793268"/>
                  </a:lnTo>
                  <a:lnTo>
                    <a:pt x="1057401" y="834446"/>
                  </a:lnTo>
                  <a:lnTo>
                    <a:pt x="1033730" y="873630"/>
                  </a:lnTo>
                  <a:lnTo>
                    <a:pt x="1007051" y="910652"/>
                  </a:lnTo>
                  <a:lnTo>
                    <a:pt x="977532" y="945342"/>
                  </a:lnTo>
                  <a:lnTo>
                    <a:pt x="945344" y="977530"/>
                  </a:lnTo>
                  <a:lnTo>
                    <a:pt x="910653" y="1007049"/>
                  </a:lnTo>
                  <a:lnTo>
                    <a:pt x="873631" y="1033728"/>
                  </a:lnTo>
                  <a:lnTo>
                    <a:pt x="834446" y="1057398"/>
                  </a:lnTo>
                  <a:lnTo>
                    <a:pt x="793268" y="1077891"/>
                  </a:lnTo>
                  <a:lnTo>
                    <a:pt x="750264" y="1095038"/>
                  </a:lnTo>
                  <a:lnTo>
                    <a:pt x="705605" y="1108668"/>
                  </a:lnTo>
                  <a:lnTo>
                    <a:pt x="659460" y="1118613"/>
                  </a:lnTo>
                  <a:lnTo>
                    <a:pt x="617898" y="1123947"/>
                  </a:lnTo>
                </a:path>
                <a:path w="1123950" h="1123950">
                  <a:moveTo>
                    <a:pt x="508875" y="1123947"/>
                  </a:moveTo>
                  <a:lnTo>
                    <a:pt x="467313" y="1118613"/>
                  </a:lnTo>
                  <a:lnTo>
                    <a:pt x="421167" y="1108668"/>
                  </a:lnTo>
                  <a:lnTo>
                    <a:pt x="376508" y="1095038"/>
                  </a:lnTo>
                  <a:lnTo>
                    <a:pt x="333504" y="1077891"/>
                  </a:lnTo>
                  <a:lnTo>
                    <a:pt x="292326" y="1057398"/>
                  </a:lnTo>
                  <a:lnTo>
                    <a:pt x="253141" y="1033728"/>
                  </a:lnTo>
                  <a:lnTo>
                    <a:pt x="216119" y="1007049"/>
                  </a:lnTo>
                  <a:lnTo>
                    <a:pt x="181429" y="977530"/>
                  </a:lnTo>
                  <a:lnTo>
                    <a:pt x="149240" y="945342"/>
                  </a:lnTo>
                  <a:lnTo>
                    <a:pt x="119721" y="910652"/>
                  </a:lnTo>
                  <a:lnTo>
                    <a:pt x="93042" y="873630"/>
                  </a:lnTo>
                  <a:lnTo>
                    <a:pt x="69372" y="834446"/>
                  </a:lnTo>
                  <a:lnTo>
                    <a:pt x="48879" y="793268"/>
                  </a:lnTo>
                  <a:lnTo>
                    <a:pt x="31733" y="750265"/>
                  </a:lnTo>
                  <a:lnTo>
                    <a:pt x="18103" y="705608"/>
                  </a:lnTo>
                  <a:lnTo>
                    <a:pt x="8157" y="659463"/>
                  </a:lnTo>
                  <a:lnTo>
                    <a:pt x="2066" y="612002"/>
                  </a:lnTo>
                  <a:lnTo>
                    <a:pt x="0" y="563427"/>
                  </a:lnTo>
                </a:path>
                <a:path w="1123950" h="1123950">
                  <a:moveTo>
                    <a:pt x="563390" y="0"/>
                  </a:moveTo>
                  <a:lnTo>
                    <a:pt x="611998" y="2067"/>
                  </a:lnTo>
                  <a:lnTo>
                    <a:pt x="659461" y="8159"/>
                  </a:lnTo>
                  <a:lnTo>
                    <a:pt x="705607" y="18104"/>
                  </a:lnTo>
                  <a:lnTo>
                    <a:pt x="750266" y="31734"/>
                  </a:lnTo>
                  <a:lnTo>
                    <a:pt x="793270" y="48881"/>
                  </a:lnTo>
                  <a:lnTo>
                    <a:pt x="834448" y="69374"/>
                  </a:lnTo>
                  <a:lnTo>
                    <a:pt x="873633" y="93044"/>
                  </a:lnTo>
                  <a:lnTo>
                    <a:pt x="910655" y="119724"/>
                  </a:lnTo>
                  <a:lnTo>
                    <a:pt x="945345" y="149242"/>
                  </a:lnTo>
                  <a:lnTo>
                    <a:pt x="977534" y="181431"/>
                  </a:lnTo>
                  <a:lnTo>
                    <a:pt x="1007052" y="216122"/>
                  </a:lnTo>
                  <a:lnTo>
                    <a:pt x="1033732" y="253144"/>
                  </a:lnTo>
                  <a:lnTo>
                    <a:pt x="1057402" y="292329"/>
                  </a:lnTo>
                  <a:lnTo>
                    <a:pt x="1077895" y="333508"/>
                  </a:lnTo>
                  <a:lnTo>
                    <a:pt x="1095041" y="376512"/>
                  </a:lnTo>
                  <a:lnTo>
                    <a:pt x="1108671" y="421172"/>
                  </a:lnTo>
                  <a:lnTo>
                    <a:pt x="1118617" y="467318"/>
                  </a:lnTo>
                  <a:lnTo>
                    <a:pt x="1123949" y="508868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6635143" y="2381480"/>
            <a:ext cx="1587500" cy="1588135"/>
            <a:chOff x="6635143" y="2381480"/>
            <a:chExt cx="1587500" cy="1588135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35143" y="2419577"/>
              <a:ext cx="1549427" cy="154942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684243" y="2419580"/>
              <a:ext cx="1500505" cy="1139190"/>
            </a:xfrm>
            <a:custGeom>
              <a:avLst/>
              <a:gdLst/>
              <a:ahLst/>
              <a:cxnLst/>
              <a:rect l="l" t="t" r="r" b="b"/>
              <a:pathLst>
                <a:path w="1500504" h="1139189">
                  <a:moveTo>
                    <a:pt x="1500200" y="774656"/>
                  </a:moveTo>
                  <a:lnTo>
                    <a:pt x="1498676" y="823644"/>
                  </a:lnTo>
                  <a:lnTo>
                    <a:pt x="1494165" y="871823"/>
                  </a:lnTo>
                  <a:lnTo>
                    <a:pt x="1486756" y="919101"/>
                  </a:lnTo>
                  <a:lnTo>
                    <a:pt x="1476541" y="965388"/>
                  </a:lnTo>
                  <a:lnTo>
                    <a:pt x="1463611" y="1010594"/>
                  </a:lnTo>
                  <a:lnTo>
                    <a:pt x="1448057" y="1054626"/>
                  </a:lnTo>
                  <a:lnTo>
                    <a:pt x="1429968" y="1097396"/>
                  </a:lnTo>
                  <a:lnTo>
                    <a:pt x="1409437" y="1138811"/>
                  </a:lnTo>
                </a:path>
                <a:path w="1500504" h="1139189">
                  <a:moveTo>
                    <a:pt x="0" y="503289"/>
                  </a:moveTo>
                  <a:lnTo>
                    <a:pt x="21131" y="451903"/>
                  </a:lnTo>
                  <a:lnTo>
                    <a:pt x="41662" y="410487"/>
                  </a:lnTo>
                  <a:lnTo>
                    <a:pt x="64546" y="370515"/>
                  </a:lnTo>
                  <a:lnTo>
                    <a:pt x="89691" y="332079"/>
                  </a:lnTo>
                  <a:lnTo>
                    <a:pt x="117008" y="295269"/>
                  </a:lnTo>
                  <a:lnTo>
                    <a:pt x="146404" y="260176"/>
                  </a:lnTo>
                  <a:lnTo>
                    <a:pt x="177790" y="226891"/>
                  </a:lnTo>
                  <a:lnTo>
                    <a:pt x="211074" y="195505"/>
                  </a:lnTo>
                  <a:lnTo>
                    <a:pt x="246166" y="166109"/>
                  </a:lnTo>
                  <a:lnTo>
                    <a:pt x="282976" y="138792"/>
                  </a:lnTo>
                  <a:lnTo>
                    <a:pt x="321412" y="113647"/>
                  </a:lnTo>
                  <a:lnTo>
                    <a:pt x="361383" y="90763"/>
                  </a:lnTo>
                  <a:lnTo>
                    <a:pt x="402800" y="70231"/>
                  </a:lnTo>
                  <a:lnTo>
                    <a:pt x="445570" y="52143"/>
                  </a:lnTo>
                  <a:lnTo>
                    <a:pt x="489604" y="36588"/>
                  </a:lnTo>
                  <a:lnTo>
                    <a:pt x="534811" y="23658"/>
                  </a:lnTo>
                  <a:lnTo>
                    <a:pt x="581100" y="13444"/>
                  </a:lnTo>
                  <a:lnTo>
                    <a:pt x="628380" y="6035"/>
                  </a:lnTo>
                  <a:lnTo>
                    <a:pt x="676560" y="1524"/>
                  </a:lnTo>
                  <a:lnTo>
                    <a:pt x="725550" y="0"/>
                  </a:lnTo>
                  <a:lnTo>
                    <a:pt x="774540" y="1524"/>
                  </a:lnTo>
                  <a:lnTo>
                    <a:pt x="822720" y="6035"/>
                  </a:lnTo>
                  <a:lnTo>
                    <a:pt x="870000" y="13444"/>
                  </a:lnTo>
                  <a:lnTo>
                    <a:pt x="916289" y="23658"/>
                  </a:lnTo>
                  <a:lnTo>
                    <a:pt x="961496" y="36588"/>
                  </a:lnTo>
                  <a:lnTo>
                    <a:pt x="1005530" y="52143"/>
                  </a:lnTo>
                  <a:lnTo>
                    <a:pt x="1048300" y="70231"/>
                  </a:lnTo>
                  <a:lnTo>
                    <a:pt x="1089717" y="90763"/>
                  </a:lnTo>
                  <a:lnTo>
                    <a:pt x="1129688" y="113647"/>
                  </a:lnTo>
                  <a:lnTo>
                    <a:pt x="1168124" y="138792"/>
                  </a:lnTo>
                  <a:lnTo>
                    <a:pt x="1204934" y="166109"/>
                  </a:lnTo>
                  <a:lnTo>
                    <a:pt x="1240026" y="195505"/>
                  </a:lnTo>
                  <a:lnTo>
                    <a:pt x="1273310" y="226891"/>
                  </a:lnTo>
                  <a:lnTo>
                    <a:pt x="1304696" y="260176"/>
                  </a:lnTo>
                  <a:lnTo>
                    <a:pt x="1334092" y="295269"/>
                  </a:lnTo>
                  <a:lnTo>
                    <a:pt x="1361409" y="332079"/>
                  </a:lnTo>
                  <a:lnTo>
                    <a:pt x="1386554" y="370515"/>
                  </a:lnTo>
                  <a:lnTo>
                    <a:pt x="1409438" y="410487"/>
                  </a:lnTo>
                  <a:lnTo>
                    <a:pt x="1429969" y="451903"/>
                  </a:lnTo>
                  <a:lnTo>
                    <a:pt x="1448058" y="494674"/>
                  </a:lnTo>
                  <a:lnTo>
                    <a:pt x="1463612" y="538709"/>
                  </a:lnTo>
                  <a:lnTo>
                    <a:pt x="1476542" y="583916"/>
                  </a:lnTo>
                  <a:lnTo>
                    <a:pt x="1486756" y="630205"/>
                  </a:lnTo>
                  <a:lnTo>
                    <a:pt x="1494165" y="677485"/>
                  </a:lnTo>
                  <a:lnTo>
                    <a:pt x="1498676" y="725666"/>
                  </a:lnTo>
                  <a:lnTo>
                    <a:pt x="1500200" y="774656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6562559" y="6076149"/>
            <a:ext cx="3136900" cy="1625600"/>
            <a:chOff x="6562559" y="6076149"/>
            <a:chExt cx="3136900" cy="1625600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62559" y="6114247"/>
              <a:ext cx="1549427" cy="154942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649939" y="6114249"/>
              <a:ext cx="1266825" cy="1549400"/>
            </a:xfrm>
            <a:custGeom>
              <a:avLst/>
              <a:gdLst/>
              <a:ahLst/>
              <a:cxnLst/>
              <a:rect l="l" t="t" r="r" b="b"/>
              <a:pathLst>
                <a:path w="1266825" h="1549400">
                  <a:moveTo>
                    <a:pt x="1266413" y="1289119"/>
                  </a:moveTo>
                  <a:lnTo>
                    <a:pt x="1235027" y="1322403"/>
                  </a:lnTo>
                  <a:lnTo>
                    <a:pt x="1201742" y="1353789"/>
                  </a:lnTo>
                  <a:lnTo>
                    <a:pt x="1166650" y="1383185"/>
                  </a:lnTo>
                  <a:lnTo>
                    <a:pt x="1129840" y="1410501"/>
                  </a:lnTo>
                  <a:lnTo>
                    <a:pt x="1091404" y="1435647"/>
                  </a:lnTo>
                  <a:lnTo>
                    <a:pt x="1051433" y="1458531"/>
                  </a:lnTo>
                  <a:lnTo>
                    <a:pt x="1010017" y="1479062"/>
                  </a:lnTo>
                  <a:lnTo>
                    <a:pt x="967246" y="1497151"/>
                  </a:lnTo>
                  <a:lnTo>
                    <a:pt x="923212" y="1512705"/>
                  </a:lnTo>
                  <a:lnTo>
                    <a:pt x="878006" y="1525635"/>
                  </a:lnTo>
                  <a:lnTo>
                    <a:pt x="831717" y="1535850"/>
                  </a:lnTo>
                  <a:lnTo>
                    <a:pt x="784438" y="1543258"/>
                  </a:lnTo>
                  <a:lnTo>
                    <a:pt x="736258" y="1547770"/>
                  </a:lnTo>
                  <a:lnTo>
                    <a:pt x="687269" y="1549294"/>
                  </a:lnTo>
                  <a:lnTo>
                    <a:pt x="638279" y="1547770"/>
                  </a:lnTo>
                  <a:lnTo>
                    <a:pt x="590099" y="1543258"/>
                  </a:lnTo>
                  <a:lnTo>
                    <a:pt x="542819" y="1535850"/>
                  </a:lnTo>
                  <a:lnTo>
                    <a:pt x="496530" y="1525635"/>
                  </a:lnTo>
                  <a:lnTo>
                    <a:pt x="451323" y="1512705"/>
                  </a:lnTo>
                  <a:lnTo>
                    <a:pt x="407289" y="1497151"/>
                  </a:lnTo>
                  <a:lnTo>
                    <a:pt x="364519" y="1479062"/>
                  </a:lnTo>
                  <a:lnTo>
                    <a:pt x="323102" y="1458531"/>
                  </a:lnTo>
                  <a:lnTo>
                    <a:pt x="283131" y="1435647"/>
                  </a:lnTo>
                  <a:lnTo>
                    <a:pt x="244695" y="1410501"/>
                  </a:lnTo>
                  <a:lnTo>
                    <a:pt x="207885" y="1383185"/>
                  </a:lnTo>
                  <a:lnTo>
                    <a:pt x="172793" y="1353789"/>
                  </a:lnTo>
                  <a:lnTo>
                    <a:pt x="139509" y="1322403"/>
                  </a:lnTo>
                  <a:lnTo>
                    <a:pt x="108123" y="1289119"/>
                  </a:lnTo>
                  <a:lnTo>
                    <a:pt x="78726" y="1254027"/>
                  </a:lnTo>
                  <a:lnTo>
                    <a:pt x="51410" y="1217218"/>
                  </a:lnTo>
                  <a:lnTo>
                    <a:pt x="26265" y="1178783"/>
                  </a:lnTo>
                  <a:lnTo>
                    <a:pt x="3381" y="1138812"/>
                  </a:lnTo>
                  <a:lnTo>
                    <a:pt x="0" y="1131991"/>
                  </a:lnTo>
                </a:path>
                <a:path w="1266825" h="1549400">
                  <a:moveTo>
                    <a:pt x="225574" y="152982"/>
                  </a:moveTo>
                  <a:lnTo>
                    <a:pt x="283131" y="113647"/>
                  </a:lnTo>
                  <a:lnTo>
                    <a:pt x="323102" y="90763"/>
                  </a:lnTo>
                  <a:lnTo>
                    <a:pt x="364519" y="70231"/>
                  </a:lnTo>
                  <a:lnTo>
                    <a:pt x="407289" y="52143"/>
                  </a:lnTo>
                  <a:lnTo>
                    <a:pt x="451323" y="36588"/>
                  </a:lnTo>
                  <a:lnTo>
                    <a:pt x="496530" y="23658"/>
                  </a:lnTo>
                  <a:lnTo>
                    <a:pt x="542819" y="13444"/>
                  </a:lnTo>
                  <a:lnTo>
                    <a:pt x="590099" y="6035"/>
                  </a:lnTo>
                  <a:lnTo>
                    <a:pt x="638279" y="1524"/>
                  </a:lnTo>
                  <a:lnTo>
                    <a:pt x="687269" y="0"/>
                  </a:lnTo>
                  <a:lnTo>
                    <a:pt x="736259" y="1524"/>
                  </a:lnTo>
                  <a:lnTo>
                    <a:pt x="784439" y="6035"/>
                  </a:lnTo>
                  <a:lnTo>
                    <a:pt x="831719" y="13444"/>
                  </a:lnTo>
                  <a:lnTo>
                    <a:pt x="878008" y="23658"/>
                  </a:lnTo>
                  <a:lnTo>
                    <a:pt x="923215" y="36588"/>
                  </a:lnTo>
                  <a:lnTo>
                    <a:pt x="967249" y="52143"/>
                  </a:lnTo>
                  <a:lnTo>
                    <a:pt x="1010019" y="70231"/>
                  </a:lnTo>
                  <a:lnTo>
                    <a:pt x="1051436" y="90763"/>
                  </a:lnTo>
                  <a:lnTo>
                    <a:pt x="1064137" y="98034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11993" y="6114247"/>
              <a:ext cx="1549427" cy="154942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482506" y="6114249"/>
              <a:ext cx="1179195" cy="1549400"/>
            </a:xfrm>
            <a:custGeom>
              <a:avLst/>
              <a:gdLst/>
              <a:ahLst/>
              <a:cxnLst/>
              <a:rect l="l" t="t" r="r" b="b"/>
              <a:pathLst>
                <a:path w="1179195" h="1549400">
                  <a:moveTo>
                    <a:pt x="1178788" y="774656"/>
                  </a:moveTo>
                  <a:lnTo>
                    <a:pt x="1177264" y="823644"/>
                  </a:lnTo>
                  <a:lnTo>
                    <a:pt x="1172752" y="871823"/>
                  </a:lnTo>
                  <a:lnTo>
                    <a:pt x="1165344" y="919101"/>
                  </a:lnTo>
                  <a:lnTo>
                    <a:pt x="1155129" y="965388"/>
                  </a:lnTo>
                  <a:lnTo>
                    <a:pt x="1142199" y="1010594"/>
                  </a:lnTo>
                  <a:lnTo>
                    <a:pt x="1126644" y="1054626"/>
                  </a:lnTo>
                  <a:lnTo>
                    <a:pt x="1108556" y="1097396"/>
                  </a:lnTo>
                  <a:lnTo>
                    <a:pt x="1088024" y="1138812"/>
                  </a:lnTo>
                  <a:lnTo>
                    <a:pt x="1065140" y="1178783"/>
                  </a:lnTo>
                  <a:lnTo>
                    <a:pt x="1039994" y="1217218"/>
                  </a:lnTo>
                  <a:lnTo>
                    <a:pt x="1012678" y="1254027"/>
                  </a:lnTo>
                  <a:lnTo>
                    <a:pt x="983281" y="1289119"/>
                  </a:lnTo>
                  <a:lnTo>
                    <a:pt x="951895" y="1322403"/>
                  </a:lnTo>
                  <a:lnTo>
                    <a:pt x="918611" y="1353789"/>
                  </a:lnTo>
                  <a:lnTo>
                    <a:pt x="883518" y="1383185"/>
                  </a:lnTo>
                  <a:lnTo>
                    <a:pt x="846709" y="1410501"/>
                  </a:lnTo>
                  <a:lnTo>
                    <a:pt x="808273" y="1435647"/>
                  </a:lnTo>
                  <a:lnTo>
                    <a:pt x="768302" y="1458531"/>
                  </a:lnTo>
                  <a:lnTo>
                    <a:pt x="726885" y="1479062"/>
                  </a:lnTo>
                  <a:lnTo>
                    <a:pt x="684115" y="1497151"/>
                  </a:lnTo>
                  <a:lnTo>
                    <a:pt x="640081" y="1512705"/>
                  </a:lnTo>
                  <a:lnTo>
                    <a:pt x="594874" y="1525635"/>
                  </a:lnTo>
                  <a:lnTo>
                    <a:pt x="548586" y="1535850"/>
                  </a:lnTo>
                  <a:lnTo>
                    <a:pt x="501307" y="1543258"/>
                  </a:lnTo>
                  <a:lnTo>
                    <a:pt x="453127" y="1547770"/>
                  </a:lnTo>
                  <a:lnTo>
                    <a:pt x="404137" y="1549294"/>
                  </a:lnTo>
                  <a:lnTo>
                    <a:pt x="355147" y="1547770"/>
                  </a:lnTo>
                  <a:lnTo>
                    <a:pt x="306967" y="1543258"/>
                  </a:lnTo>
                  <a:lnTo>
                    <a:pt x="259687" y="1535850"/>
                  </a:lnTo>
                  <a:lnTo>
                    <a:pt x="213399" y="1525635"/>
                  </a:lnTo>
                  <a:lnTo>
                    <a:pt x="168192" y="1512705"/>
                  </a:lnTo>
                  <a:lnTo>
                    <a:pt x="124158" y="1497151"/>
                  </a:lnTo>
                  <a:lnTo>
                    <a:pt x="81387" y="1479062"/>
                  </a:lnTo>
                  <a:lnTo>
                    <a:pt x="39971" y="1458531"/>
                  </a:lnTo>
                  <a:lnTo>
                    <a:pt x="0" y="1435647"/>
                  </a:lnTo>
                </a:path>
                <a:path w="1179195" h="1549400">
                  <a:moveTo>
                    <a:pt x="259688" y="13444"/>
                  </a:moveTo>
                  <a:lnTo>
                    <a:pt x="306967" y="6035"/>
                  </a:lnTo>
                  <a:lnTo>
                    <a:pt x="355147" y="1524"/>
                  </a:lnTo>
                  <a:lnTo>
                    <a:pt x="404137" y="0"/>
                  </a:lnTo>
                  <a:lnTo>
                    <a:pt x="453128" y="1524"/>
                  </a:lnTo>
                  <a:lnTo>
                    <a:pt x="501308" y="6035"/>
                  </a:lnTo>
                  <a:lnTo>
                    <a:pt x="548588" y="13444"/>
                  </a:lnTo>
                  <a:lnTo>
                    <a:pt x="594876" y="23658"/>
                  </a:lnTo>
                  <a:lnTo>
                    <a:pt x="640083" y="36588"/>
                  </a:lnTo>
                  <a:lnTo>
                    <a:pt x="684117" y="52143"/>
                  </a:lnTo>
                  <a:lnTo>
                    <a:pt x="726888" y="70231"/>
                  </a:lnTo>
                  <a:lnTo>
                    <a:pt x="768304" y="90763"/>
                  </a:lnTo>
                  <a:lnTo>
                    <a:pt x="808276" y="113647"/>
                  </a:lnTo>
                  <a:lnTo>
                    <a:pt x="846712" y="138792"/>
                  </a:lnTo>
                  <a:lnTo>
                    <a:pt x="883521" y="166109"/>
                  </a:lnTo>
                  <a:lnTo>
                    <a:pt x="918613" y="195505"/>
                  </a:lnTo>
                  <a:lnTo>
                    <a:pt x="951898" y="226891"/>
                  </a:lnTo>
                  <a:lnTo>
                    <a:pt x="983284" y="260176"/>
                  </a:lnTo>
                  <a:lnTo>
                    <a:pt x="1012680" y="295269"/>
                  </a:lnTo>
                  <a:lnTo>
                    <a:pt x="1039996" y="332079"/>
                  </a:lnTo>
                  <a:lnTo>
                    <a:pt x="1065142" y="370515"/>
                  </a:lnTo>
                  <a:lnTo>
                    <a:pt x="1088025" y="410487"/>
                  </a:lnTo>
                  <a:lnTo>
                    <a:pt x="1108557" y="451903"/>
                  </a:lnTo>
                  <a:lnTo>
                    <a:pt x="1126645" y="494674"/>
                  </a:lnTo>
                  <a:lnTo>
                    <a:pt x="1142199" y="538709"/>
                  </a:lnTo>
                  <a:lnTo>
                    <a:pt x="1155129" y="583916"/>
                  </a:lnTo>
                  <a:lnTo>
                    <a:pt x="1165344" y="630205"/>
                  </a:lnTo>
                  <a:lnTo>
                    <a:pt x="1172752" y="677485"/>
                  </a:lnTo>
                  <a:lnTo>
                    <a:pt x="1177264" y="725666"/>
                  </a:lnTo>
                  <a:lnTo>
                    <a:pt x="1178788" y="774656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/>
          <p:cNvGrpSpPr/>
          <p:nvPr/>
        </p:nvGrpSpPr>
        <p:grpSpPr>
          <a:xfrm>
            <a:off x="1040903" y="6076149"/>
            <a:ext cx="1587500" cy="1625600"/>
            <a:chOff x="1040903" y="6076149"/>
            <a:chExt cx="1587500" cy="1625600"/>
          </a:xfrm>
        </p:grpSpPr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0903" y="6114247"/>
              <a:ext cx="1549428" cy="154942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143515" y="6114249"/>
              <a:ext cx="1447165" cy="1549400"/>
            </a:xfrm>
            <a:custGeom>
              <a:avLst/>
              <a:gdLst/>
              <a:ahLst/>
              <a:cxnLst/>
              <a:rect l="l" t="t" r="r" b="b"/>
              <a:pathLst>
                <a:path w="1447164" h="1549400">
                  <a:moveTo>
                    <a:pt x="1446688" y="774656"/>
                  </a:moveTo>
                  <a:lnTo>
                    <a:pt x="1445164" y="823644"/>
                  </a:lnTo>
                  <a:lnTo>
                    <a:pt x="1440652" y="871823"/>
                  </a:lnTo>
                  <a:lnTo>
                    <a:pt x="1433244" y="919101"/>
                  </a:lnTo>
                  <a:lnTo>
                    <a:pt x="1423029" y="965388"/>
                  </a:lnTo>
                  <a:lnTo>
                    <a:pt x="1410099" y="1010594"/>
                  </a:lnTo>
                  <a:lnTo>
                    <a:pt x="1394544" y="1054626"/>
                  </a:lnTo>
                  <a:lnTo>
                    <a:pt x="1376456" y="1097396"/>
                  </a:lnTo>
                  <a:lnTo>
                    <a:pt x="1355924" y="1138812"/>
                  </a:lnTo>
                  <a:lnTo>
                    <a:pt x="1333040" y="1178783"/>
                  </a:lnTo>
                  <a:lnTo>
                    <a:pt x="1307895" y="1217218"/>
                  </a:lnTo>
                  <a:lnTo>
                    <a:pt x="1280578" y="1254027"/>
                  </a:lnTo>
                  <a:lnTo>
                    <a:pt x="1251182" y="1289119"/>
                  </a:lnTo>
                  <a:lnTo>
                    <a:pt x="1219796" y="1322403"/>
                  </a:lnTo>
                  <a:lnTo>
                    <a:pt x="1186511" y="1353789"/>
                  </a:lnTo>
                  <a:lnTo>
                    <a:pt x="1151419" y="1383185"/>
                  </a:lnTo>
                  <a:lnTo>
                    <a:pt x="1114609" y="1410501"/>
                  </a:lnTo>
                  <a:lnTo>
                    <a:pt x="1076173" y="1435647"/>
                  </a:lnTo>
                  <a:lnTo>
                    <a:pt x="1036202" y="1458531"/>
                  </a:lnTo>
                  <a:lnTo>
                    <a:pt x="994785" y="1479062"/>
                  </a:lnTo>
                  <a:lnTo>
                    <a:pt x="952015" y="1497151"/>
                  </a:lnTo>
                  <a:lnTo>
                    <a:pt x="907981" y="1512705"/>
                  </a:lnTo>
                  <a:lnTo>
                    <a:pt x="862775" y="1525635"/>
                  </a:lnTo>
                  <a:lnTo>
                    <a:pt x="816486" y="1535850"/>
                  </a:lnTo>
                  <a:lnTo>
                    <a:pt x="769207" y="1543258"/>
                  </a:lnTo>
                  <a:lnTo>
                    <a:pt x="721027" y="1547770"/>
                  </a:lnTo>
                  <a:lnTo>
                    <a:pt x="672038" y="1549294"/>
                  </a:lnTo>
                  <a:lnTo>
                    <a:pt x="623048" y="1547770"/>
                  </a:lnTo>
                  <a:lnTo>
                    <a:pt x="574867" y="1543258"/>
                  </a:lnTo>
                  <a:lnTo>
                    <a:pt x="527587" y="1535850"/>
                  </a:lnTo>
                  <a:lnTo>
                    <a:pt x="481299" y="1525635"/>
                  </a:lnTo>
                  <a:lnTo>
                    <a:pt x="436092" y="1512705"/>
                  </a:lnTo>
                  <a:lnTo>
                    <a:pt x="392058" y="1497151"/>
                  </a:lnTo>
                  <a:lnTo>
                    <a:pt x="349287" y="1479062"/>
                  </a:lnTo>
                  <a:lnTo>
                    <a:pt x="307871" y="1458531"/>
                  </a:lnTo>
                  <a:lnTo>
                    <a:pt x="267899" y="1435647"/>
                  </a:lnTo>
                  <a:lnTo>
                    <a:pt x="229464" y="1410501"/>
                  </a:lnTo>
                  <a:lnTo>
                    <a:pt x="192654" y="1383185"/>
                  </a:lnTo>
                  <a:lnTo>
                    <a:pt x="157562" y="1353789"/>
                  </a:lnTo>
                  <a:lnTo>
                    <a:pt x="124277" y="1322403"/>
                  </a:lnTo>
                  <a:lnTo>
                    <a:pt x="92892" y="1289119"/>
                  </a:lnTo>
                  <a:lnTo>
                    <a:pt x="63495" y="1254027"/>
                  </a:lnTo>
                  <a:lnTo>
                    <a:pt x="36179" y="1217218"/>
                  </a:lnTo>
                  <a:lnTo>
                    <a:pt x="11034" y="1178783"/>
                  </a:lnTo>
                  <a:lnTo>
                    <a:pt x="0" y="1159509"/>
                  </a:lnTo>
                </a:path>
                <a:path w="1447164" h="1549400">
                  <a:moveTo>
                    <a:pt x="392058" y="52143"/>
                  </a:moveTo>
                  <a:lnTo>
                    <a:pt x="436092" y="36588"/>
                  </a:lnTo>
                  <a:lnTo>
                    <a:pt x="481299" y="23658"/>
                  </a:lnTo>
                  <a:lnTo>
                    <a:pt x="527587" y="13444"/>
                  </a:lnTo>
                  <a:lnTo>
                    <a:pt x="574867" y="6035"/>
                  </a:lnTo>
                  <a:lnTo>
                    <a:pt x="623048" y="1524"/>
                  </a:lnTo>
                  <a:lnTo>
                    <a:pt x="672038" y="0"/>
                  </a:lnTo>
                  <a:lnTo>
                    <a:pt x="721028" y="1524"/>
                  </a:lnTo>
                  <a:lnTo>
                    <a:pt x="769208" y="6035"/>
                  </a:lnTo>
                  <a:lnTo>
                    <a:pt x="816488" y="13444"/>
                  </a:lnTo>
                  <a:lnTo>
                    <a:pt x="862777" y="23658"/>
                  </a:lnTo>
                  <a:lnTo>
                    <a:pt x="907983" y="36588"/>
                  </a:lnTo>
                  <a:lnTo>
                    <a:pt x="952017" y="52143"/>
                  </a:lnTo>
                  <a:lnTo>
                    <a:pt x="994788" y="70231"/>
                  </a:lnTo>
                  <a:lnTo>
                    <a:pt x="1036205" y="90763"/>
                  </a:lnTo>
                  <a:lnTo>
                    <a:pt x="1076176" y="113647"/>
                  </a:lnTo>
                  <a:lnTo>
                    <a:pt x="1114612" y="138792"/>
                  </a:lnTo>
                  <a:lnTo>
                    <a:pt x="1151421" y="166109"/>
                  </a:lnTo>
                  <a:lnTo>
                    <a:pt x="1186514" y="195505"/>
                  </a:lnTo>
                  <a:lnTo>
                    <a:pt x="1219798" y="226891"/>
                  </a:lnTo>
                  <a:lnTo>
                    <a:pt x="1251184" y="260176"/>
                  </a:lnTo>
                  <a:lnTo>
                    <a:pt x="1280580" y="295269"/>
                  </a:lnTo>
                  <a:lnTo>
                    <a:pt x="1307896" y="332079"/>
                  </a:lnTo>
                  <a:lnTo>
                    <a:pt x="1333042" y="370515"/>
                  </a:lnTo>
                  <a:lnTo>
                    <a:pt x="1355926" y="410487"/>
                  </a:lnTo>
                  <a:lnTo>
                    <a:pt x="1376457" y="451903"/>
                  </a:lnTo>
                  <a:lnTo>
                    <a:pt x="1394545" y="494674"/>
                  </a:lnTo>
                  <a:lnTo>
                    <a:pt x="1410100" y="538709"/>
                  </a:lnTo>
                  <a:lnTo>
                    <a:pt x="1423030" y="583916"/>
                  </a:lnTo>
                  <a:lnTo>
                    <a:pt x="1433244" y="630205"/>
                  </a:lnTo>
                  <a:lnTo>
                    <a:pt x="1440652" y="677485"/>
                  </a:lnTo>
                  <a:lnTo>
                    <a:pt x="1445164" y="725666"/>
                  </a:lnTo>
                  <a:lnTo>
                    <a:pt x="1446688" y="774656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14027949" y="3578863"/>
            <a:ext cx="321500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80" b="1">
                <a:solidFill>
                  <a:srgbClr val="F1F4F5"/>
                </a:solidFill>
                <a:latin typeface="Arial"/>
                <a:cs typeface="Arial"/>
              </a:rPr>
              <a:t>SVP</a:t>
            </a:r>
            <a:r>
              <a:rPr dirty="0" sz="2100" spc="-75" b="1">
                <a:solidFill>
                  <a:srgbClr val="F1F4F5"/>
                </a:solidFill>
                <a:latin typeface="Arial"/>
                <a:cs typeface="Arial"/>
              </a:rPr>
              <a:t> </a:t>
            </a:r>
            <a:r>
              <a:rPr dirty="0" sz="2100" spc="-90" b="1">
                <a:solidFill>
                  <a:srgbClr val="F1F4F5"/>
                </a:solidFill>
                <a:latin typeface="Arial"/>
                <a:cs typeface="Arial"/>
              </a:rPr>
              <a:t>@</a:t>
            </a:r>
            <a:r>
              <a:rPr dirty="0" sz="2100" spc="-75" b="1">
                <a:solidFill>
                  <a:srgbClr val="F1F4F5"/>
                </a:solidFill>
                <a:latin typeface="Arial"/>
                <a:cs typeface="Arial"/>
              </a:rPr>
              <a:t> </a:t>
            </a:r>
            <a:r>
              <a:rPr dirty="0" sz="2100" spc="-65" b="1">
                <a:solidFill>
                  <a:srgbClr val="F1F4F5"/>
                </a:solidFill>
                <a:latin typeface="Arial"/>
                <a:cs typeface="Arial"/>
              </a:rPr>
              <a:t>John</a:t>
            </a:r>
            <a:r>
              <a:rPr dirty="0" sz="2100" spc="-75" b="1">
                <a:solidFill>
                  <a:srgbClr val="F1F4F5"/>
                </a:solidFill>
                <a:latin typeface="Arial"/>
                <a:cs typeface="Arial"/>
              </a:rPr>
              <a:t> </a:t>
            </a:r>
            <a:r>
              <a:rPr dirty="0" sz="2100" spc="-5" b="1">
                <a:solidFill>
                  <a:srgbClr val="F1F4F5"/>
                </a:solidFill>
                <a:latin typeface="Arial"/>
                <a:cs typeface="Arial"/>
              </a:rPr>
              <a:t>Wiley</a:t>
            </a:r>
            <a:r>
              <a:rPr dirty="0" sz="2100" spc="-75" b="1">
                <a:solidFill>
                  <a:srgbClr val="F1F4F5"/>
                </a:solidFill>
                <a:latin typeface="Arial"/>
                <a:cs typeface="Arial"/>
              </a:rPr>
              <a:t> </a:t>
            </a:r>
            <a:r>
              <a:rPr dirty="0" sz="2100" b="1">
                <a:solidFill>
                  <a:srgbClr val="F1F4F5"/>
                </a:solidFill>
                <a:latin typeface="Arial"/>
                <a:cs typeface="Arial"/>
              </a:rPr>
              <a:t>&amp;</a:t>
            </a:r>
            <a:r>
              <a:rPr dirty="0" sz="2100" spc="-75" b="1">
                <a:solidFill>
                  <a:srgbClr val="F1F4F5"/>
                </a:solidFill>
                <a:latin typeface="Arial"/>
                <a:cs typeface="Arial"/>
              </a:rPr>
              <a:t> </a:t>
            </a:r>
            <a:r>
              <a:rPr dirty="0" sz="2100" spc="-75" b="1">
                <a:solidFill>
                  <a:srgbClr val="F1F4F5"/>
                </a:solidFill>
                <a:latin typeface="Arial"/>
                <a:cs typeface="Arial"/>
              </a:rPr>
              <a:t>Sons</a:t>
            </a:r>
            <a:endParaRPr sz="21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066472" y="4001071"/>
            <a:ext cx="212280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405">
                <a:solidFill>
                  <a:srgbClr val="FF5757"/>
                </a:solidFill>
                <a:latin typeface="Microsoft Sans Serif"/>
                <a:cs typeface="Microsoft Sans Serif"/>
              </a:rPr>
              <a:t>1</a:t>
            </a:r>
            <a:r>
              <a:rPr dirty="0" sz="1700" spc="10">
                <a:solidFill>
                  <a:srgbClr val="FF5757"/>
                </a:solidFill>
                <a:latin typeface="Microsoft Sans Serif"/>
                <a:cs typeface="Microsoft Sans Serif"/>
              </a:rPr>
              <a:t>5</a:t>
            </a:r>
            <a:r>
              <a:rPr dirty="0" sz="1700" spc="-35">
                <a:solidFill>
                  <a:srgbClr val="FF5757"/>
                </a:solidFill>
                <a:latin typeface="Microsoft Sans Serif"/>
                <a:cs typeface="Microsoft Sans Serif"/>
              </a:rPr>
              <a:t>+</a:t>
            </a:r>
            <a:r>
              <a:rPr dirty="0" sz="1700" spc="-35">
                <a:solidFill>
                  <a:srgbClr val="FF5757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50">
                <a:solidFill>
                  <a:srgbClr val="FF5757"/>
                </a:solidFill>
                <a:latin typeface="Microsoft Sans Serif"/>
                <a:cs typeface="Microsoft Sans Serif"/>
              </a:rPr>
              <a:t>Y</a:t>
            </a:r>
            <a:r>
              <a:rPr dirty="0" sz="1700" spc="15">
                <a:solidFill>
                  <a:srgbClr val="FF5757"/>
                </a:solidFill>
                <a:latin typeface="Microsoft Sans Serif"/>
                <a:cs typeface="Microsoft Sans Serif"/>
              </a:rPr>
              <a:t>e</a:t>
            </a:r>
            <a:r>
              <a:rPr dirty="0" sz="1700" spc="130">
                <a:solidFill>
                  <a:srgbClr val="FF5757"/>
                </a:solidFill>
                <a:latin typeface="Microsoft Sans Serif"/>
                <a:cs typeface="Microsoft Sans Serif"/>
              </a:rPr>
              <a:t>a</a:t>
            </a:r>
            <a:r>
              <a:rPr dirty="0" sz="1700" spc="70">
                <a:solidFill>
                  <a:srgbClr val="FF5757"/>
                </a:solidFill>
                <a:latin typeface="Microsoft Sans Serif"/>
                <a:cs typeface="Microsoft Sans Serif"/>
              </a:rPr>
              <a:t>r</a:t>
            </a:r>
            <a:r>
              <a:rPr dirty="0" sz="1700" spc="-35">
                <a:solidFill>
                  <a:srgbClr val="FF5757"/>
                </a:solidFill>
                <a:latin typeface="Microsoft Sans Serif"/>
                <a:cs typeface="Microsoft Sans Serif"/>
              </a:rPr>
              <a:t>s</a:t>
            </a:r>
            <a:r>
              <a:rPr dirty="0" sz="1700" spc="-35">
                <a:solidFill>
                  <a:srgbClr val="FF5757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20">
                <a:solidFill>
                  <a:srgbClr val="FF5757"/>
                </a:solidFill>
                <a:latin typeface="Microsoft Sans Serif"/>
                <a:cs typeface="Microsoft Sans Serif"/>
              </a:rPr>
              <a:t>i</a:t>
            </a:r>
            <a:r>
              <a:rPr dirty="0" sz="1700" spc="110">
                <a:solidFill>
                  <a:srgbClr val="FF5757"/>
                </a:solidFill>
                <a:latin typeface="Microsoft Sans Serif"/>
                <a:cs typeface="Microsoft Sans Serif"/>
              </a:rPr>
              <a:t>n</a:t>
            </a:r>
            <a:r>
              <a:rPr dirty="0" sz="1700" spc="-35">
                <a:solidFill>
                  <a:srgbClr val="FF5757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170">
                <a:solidFill>
                  <a:srgbClr val="FF5757"/>
                </a:solidFill>
                <a:latin typeface="Microsoft Sans Serif"/>
                <a:cs typeface="Microsoft Sans Serif"/>
              </a:rPr>
              <a:t>E</a:t>
            </a:r>
            <a:r>
              <a:rPr dirty="0" sz="1700" spc="130">
                <a:solidFill>
                  <a:srgbClr val="FF5757"/>
                </a:solidFill>
                <a:latin typeface="Microsoft Sans Serif"/>
                <a:cs typeface="Microsoft Sans Serif"/>
              </a:rPr>
              <a:t>d</a:t>
            </a:r>
            <a:r>
              <a:rPr dirty="0" sz="1700" spc="160">
                <a:solidFill>
                  <a:srgbClr val="FF5757"/>
                </a:solidFill>
                <a:latin typeface="Microsoft Sans Serif"/>
                <a:cs typeface="Microsoft Sans Serif"/>
              </a:rPr>
              <a:t>-</a:t>
            </a:r>
            <a:r>
              <a:rPr dirty="0" sz="1700" spc="-100">
                <a:solidFill>
                  <a:srgbClr val="FF5757"/>
                </a:solidFill>
                <a:latin typeface="Microsoft Sans Serif"/>
                <a:cs typeface="Microsoft Sans Serif"/>
              </a:rPr>
              <a:t>T</a:t>
            </a:r>
            <a:r>
              <a:rPr dirty="0" sz="1700" spc="15">
                <a:solidFill>
                  <a:srgbClr val="FF5757"/>
                </a:solidFill>
                <a:latin typeface="Microsoft Sans Serif"/>
                <a:cs typeface="Microsoft Sans Serif"/>
              </a:rPr>
              <a:t>e</a:t>
            </a:r>
            <a:r>
              <a:rPr dirty="0" sz="1700" spc="100">
                <a:solidFill>
                  <a:srgbClr val="FF5757"/>
                </a:solidFill>
                <a:latin typeface="Microsoft Sans Serif"/>
                <a:cs typeface="Microsoft Sans Serif"/>
              </a:rPr>
              <a:t>c</a:t>
            </a:r>
            <a:r>
              <a:rPr dirty="0" sz="1700" spc="110">
                <a:solidFill>
                  <a:srgbClr val="FF5757"/>
                </a:solidFill>
                <a:latin typeface="Microsoft Sans Serif"/>
                <a:cs typeface="Microsoft Sans Serif"/>
              </a:rPr>
              <a:t>h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920768" y="5654109"/>
            <a:ext cx="4322445" cy="833119"/>
          </a:xfrm>
          <a:prstGeom prst="rect">
            <a:avLst/>
          </a:prstGeom>
        </p:spPr>
        <p:txBody>
          <a:bodyPr wrap="square" lIns="0" tIns="139065" rIns="0" bIns="0" rtlCol="0" vert="horz">
            <a:spAutoFit/>
          </a:bodyPr>
          <a:lstStyle/>
          <a:p>
            <a:pPr marL="1654810">
              <a:lnSpc>
                <a:spcPct val="100000"/>
              </a:lnSpc>
              <a:spcBef>
                <a:spcPts val="1095"/>
              </a:spcBef>
            </a:pPr>
            <a:r>
              <a:rPr dirty="0" sz="2100" spc="-10" b="1">
                <a:solidFill>
                  <a:srgbClr val="F1F4F5"/>
                </a:solidFill>
                <a:latin typeface="Arial"/>
                <a:cs typeface="Arial"/>
              </a:rPr>
              <a:t>Fmr.</a:t>
            </a:r>
            <a:r>
              <a:rPr dirty="0" sz="2100" spc="-75" b="1">
                <a:solidFill>
                  <a:srgbClr val="F1F4F5"/>
                </a:solidFill>
                <a:latin typeface="Arial"/>
                <a:cs typeface="Arial"/>
              </a:rPr>
              <a:t> </a:t>
            </a:r>
            <a:r>
              <a:rPr dirty="0" sz="2100" spc="-80" b="1">
                <a:solidFill>
                  <a:srgbClr val="F1F4F5"/>
                </a:solidFill>
                <a:latin typeface="Arial"/>
                <a:cs typeface="Arial"/>
              </a:rPr>
              <a:t>SVP</a:t>
            </a:r>
            <a:r>
              <a:rPr dirty="0" sz="2100" spc="-75" b="1">
                <a:solidFill>
                  <a:srgbClr val="F1F4F5"/>
                </a:solidFill>
                <a:latin typeface="Arial"/>
                <a:cs typeface="Arial"/>
              </a:rPr>
              <a:t> </a:t>
            </a:r>
            <a:r>
              <a:rPr dirty="0" sz="2100" spc="-90" b="1">
                <a:solidFill>
                  <a:srgbClr val="F1F4F5"/>
                </a:solidFill>
                <a:latin typeface="Arial"/>
                <a:cs typeface="Arial"/>
              </a:rPr>
              <a:t>@</a:t>
            </a:r>
            <a:r>
              <a:rPr dirty="0" sz="2100" spc="-75" b="1">
                <a:solidFill>
                  <a:srgbClr val="F1F4F5"/>
                </a:solidFill>
                <a:latin typeface="Arial"/>
                <a:cs typeface="Arial"/>
              </a:rPr>
              <a:t> </a:t>
            </a:r>
            <a:r>
              <a:rPr dirty="0" sz="2100" spc="85" b="1">
                <a:solidFill>
                  <a:srgbClr val="F1F4F5"/>
                </a:solidFill>
                <a:latin typeface="Arial"/>
                <a:cs typeface="Arial"/>
              </a:rPr>
              <a:t>Walmart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dirty="0" sz="1700" spc="75">
                <a:solidFill>
                  <a:srgbClr val="FF5757"/>
                </a:solidFill>
                <a:latin typeface="Microsoft Sans Serif"/>
                <a:cs typeface="Microsoft Sans Serif"/>
              </a:rPr>
              <a:t>Head</a:t>
            </a:r>
            <a:r>
              <a:rPr dirty="0" sz="1700" spc="-35">
                <a:solidFill>
                  <a:srgbClr val="FF5757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90">
                <a:solidFill>
                  <a:srgbClr val="FF5757"/>
                </a:solidFill>
                <a:latin typeface="Microsoft Sans Serif"/>
                <a:cs typeface="Microsoft Sans Serif"/>
              </a:rPr>
              <a:t>of</a:t>
            </a:r>
            <a:r>
              <a:rPr dirty="0" sz="1700" spc="-35">
                <a:solidFill>
                  <a:srgbClr val="FF5757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110">
                <a:solidFill>
                  <a:srgbClr val="FF5757"/>
                </a:solidFill>
                <a:latin typeface="Microsoft Sans Serif"/>
                <a:cs typeface="Microsoft Sans Serif"/>
              </a:rPr>
              <a:t>Data</a:t>
            </a:r>
            <a:r>
              <a:rPr dirty="0" sz="1700" spc="-35">
                <a:solidFill>
                  <a:srgbClr val="FF5757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55">
                <a:solidFill>
                  <a:srgbClr val="FF5757"/>
                </a:solidFill>
                <a:latin typeface="Microsoft Sans Serif"/>
                <a:cs typeface="Microsoft Sans Serif"/>
              </a:rPr>
              <a:t>Governance</a:t>
            </a:r>
            <a:r>
              <a:rPr dirty="0" sz="1700" spc="-35">
                <a:solidFill>
                  <a:srgbClr val="FF5757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70">
                <a:solidFill>
                  <a:srgbClr val="FF5757"/>
                </a:solidFill>
                <a:latin typeface="Microsoft Sans Serif"/>
                <a:cs typeface="Microsoft Sans Serif"/>
              </a:rPr>
              <a:t>&amp;</a:t>
            </a:r>
            <a:r>
              <a:rPr dirty="0" sz="1700" spc="-30">
                <a:solidFill>
                  <a:srgbClr val="FF5757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70">
                <a:solidFill>
                  <a:srgbClr val="FF5757"/>
                </a:solidFill>
                <a:latin typeface="Microsoft Sans Serif"/>
                <a:cs typeface="Microsoft Sans Serif"/>
              </a:rPr>
              <a:t>Monetization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294761" y="7793759"/>
            <a:ext cx="4948555" cy="833119"/>
          </a:xfrm>
          <a:prstGeom prst="rect">
            <a:avLst/>
          </a:prstGeom>
        </p:spPr>
        <p:txBody>
          <a:bodyPr wrap="square" lIns="0" tIns="139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dirty="0" sz="2100" spc="-55" b="1">
                <a:solidFill>
                  <a:srgbClr val="F1F4F5"/>
                </a:solidFill>
                <a:latin typeface="Arial"/>
                <a:cs typeface="Arial"/>
              </a:rPr>
              <a:t>Exec</a:t>
            </a:r>
            <a:r>
              <a:rPr dirty="0" sz="2100" spc="-75" b="1">
                <a:solidFill>
                  <a:srgbClr val="F1F4F5"/>
                </a:solidFill>
                <a:latin typeface="Arial"/>
                <a:cs typeface="Arial"/>
              </a:rPr>
              <a:t> </a:t>
            </a:r>
            <a:r>
              <a:rPr dirty="0" sz="2100" spc="15" b="1">
                <a:solidFill>
                  <a:srgbClr val="F1F4F5"/>
                </a:solidFill>
                <a:latin typeface="Arial"/>
                <a:cs typeface="Arial"/>
              </a:rPr>
              <a:t>Director</a:t>
            </a:r>
            <a:r>
              <a:rPr dirty="0" sz="2100" spc="-75" b="1">
                <a:solidFill>
                  <a:srgbClr val="F1F4F5"/>
                </a:solidFill>
                <a:latin typeface="Arial"/>
                <a:cs typeface="Arial"/>
              </a:rPr>
              <a:t> </a:t>
            </a:r>
            <a:r>
              <a:rPr dirty="0" sz="2100" spc="-90" b="1">
                <a:solidFill>
                  <a:srgbClr val="F1F4F5"/>
                </a:solidFill>
                <a:latin typeface="Arial"/>
                <a:cs typeface="Arial"/>
              </a:rPr>
              <a:t>@</a:t>
            </a:r>
            <a:r>
              <a:rPr dirty="0" sz="2100" spc="-75" b="1">
                <a:solidFill>
                  <a:srgbClr val="F1F4F5"/>
                </a:solidFill>
                <a:latin typeface="Arial"/>
                <a:cs typeface="Arial"/>
              </a:rPr>
              <a:t> </a:t>
            </a:r>
            <a:r>
              <a:rPr dirty="0" sz="2100" spc="114" b="1">
                <a:solidFill>
                  <a:srgbClr val="F1F4F5"/>
                </a:solidFill>
                <a:latin typeface="Arial"/>
                <a:cs typeface="Arial"/>
              </a:rPr>
              <a:t>Data</a:t>
            </a:r>
            <a:r>
              <a:rPr dirty="0" sz="2100" spc="-75" b="1">
                <a:solidFill>
                  <a:srgbClr val="F1F4F5"/>
                </a:solidFill>
                <a:latin typeface="Arial"/>
                <a:cs typeface="Arial"/>
              </a:rPr>
              <a:t> </a:t>
            </a:r>
            <a:r>
              <a:rPr dirty="0" sz="2100" spc="-5" b="1">
                <a:solidFill>
                  <a:srgbClr val="F1F4F5"/>
                </a:solidFill>
                <a:latin typeface="Arial"/>
                <a:cs typeface="Arial"/>
              </a:rPr>
              <a:t>Science</a:t>
            </a:r>
            <a:r>
              <a:rPr dirty="0" sz="2100" spc="-75" b="1">
                <a:solidFill>
                  <a:srgbClr val="F1F4F5"/>
                </a:solidFill>
                <a:latin typeface="Arial"/>
                <a:cs typeface="Arial"/>
              </a:rPr>
              <a:t> </a:t>
            </a:r>
            <a:r>
              <a:rPr dirty="0" sz="2100" spc="30" b="1">
                <a:solidFill>
                  <a:srgbClr val="F1F4F5"/>
                </a:solidFill>
                <a:latin typeface="Arial"/>
                <a:cs typeface="Arial"/>
              </a:rPr>
              <a:t>Institute</a:t>
            </a:r>
            <a:endParaRPr sz="2100">
              <a:latin typeface="Arial"/>
              <a:cs typeface="Arial"/>
            </a:endParaRPr>
          </a:p>
          <a:p>
            <a:pPr marL="1198880">
              <a:lnSpc>
                <a:spcPct val="100000"/>
              </a:lnSpc>
              <a:spcBef>
                <a:spcPts val="800"/>
              </a:spcBef>
            </a:pPr>
            <a:r>
              <a:rPr dirty="0" sz="1700" spc="-20">
                <a:solidFill>
                  <a:srgbClr val="FF5757"/>
                </a:solidFill>
                <a:latin typeface="Microsoft Sans Serif"/>
                <a:cs typeface="Microsoft Sans Serif"/>
              </a:rPr>
              <a:t>Prev.</a:t>
            </a:r>
            <a:r>
              <a:rPr dirty="0" sz="1700" spc="-35">
                <a:solidFill>
                  <a:srgbClr val="FF5757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185">
                <a:solidFill>
                  <a:srgbClr val="FF5757"/>
                </a:solidFill>
                <a:latin typeface="Microsoft Sans Serif"/>
                <a:cs typeface="Microsoft Sans Serif"/>
              </a:rPr>
              <a:t>@</a:t>
            </a:r>
            <a:r>
              <a:rPr dirty="0" sz="1700" spc="-30">
                <a:solidFill>
                  <a:srgbClr val="FF5757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25">
                <a:solidFill>
                  <a:srgbClr val="FF5757"/>
                </a:solidFill>
                <a:latin typeface="Microsoft Sans Serif"/>
                <a:cs typeface="Microsoft Sans Serif"/>
              </a:rPr>
              <a:t>Google,</a:t>
            </a:r>
            <a:r>
              <a:rPr dirty="0" sz="1700" spc="-35">
                <a:solidFill>
                  <a:srgbClr val="FF5757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105">
                <a:solidFill>
                  <a:srgbClr val="FF5757"/>
                </a:solidFill>
                <a:latin typeface="Microsoft Sans Serif"/>
                <a:cs typeface="Microsoft Sans Serif"/>
              </a:rPr>
              <a:t>10+</a:t>
            </a:r>
            <a:r>
              <a:rPr dirty="0" sz="1700" spc="-30">
                <a:solidFill>
                  <a:srgbClr val="FF5757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25">
                <a:solidFill>
                  <a:srgbClr val="FF5757"/>
                </a:solidFill>
                <a:latin typeface="Microsoft Sans Serif"/>
                <a:cs typeface="Microsoft Sans Serif"/>
              </a:rPr>
              <a:t>Years</a:t>
            </a:r>
            <a:r>
              <a:rPr dirty="0" sz="1700" spc="-30">
                <a:solidFill>
                  <a:srgbClr val="FF5757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65">
                <a:solidFill>
                  <a:srgbClr val="FF5757"/>
                </a:solidFill>
                <a:latin typeface="Microsoft Sans Serif"/>
                <a:cs typeface="Microsoft Sans Serif"/>
              </a:rPr>
              <a:t>in</a:t>
            </a:r>
            <a:r>
              <a:rPr dirty="0" sz="1700" spc="-35">
                <a:solidFill>
                  <a:srgbClr val="FF5757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60">
                <a:solidFill>
                  <a:srgbClr val="FF5757"/>
                </a:solidFill>
                <a:latin typeface="Microsoft Sans Serif"/>
                <a:cs typeface="Microsoft Sans Serif"/>
              </a:rPr>
              <a:t>Industry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1028203" y="1241775"/>
            <a:ext cx="5125085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135">
                <a:solidFill>
                  <a:srgbClr val="F1F4F5"/>
                </a:solidFill>
              </a:rPr>
              <a:t>Meet</a:t>
            </a:r>
            <a:r>
              <a:rPr dirty="0" sz="5600" spc="-220">
                <a:solidFill>
                  <a:srgbClr val="F1F4F5"/>
                </a:solidFill>
              </a:rPr>
              <a:t> </a:t>
            </a:r>
            <a:r>
              <a:rPr dirty="0" sz="5600" spc="175">
                <a:solidFill>
                  <a:srgbClr val="F1F4F5"/>
                </a:solidFill>
              </a:rPr>
              <a:t>the</a:t>
            </a:r>
            <a:r>
              <a:rPr dirty="0" sz="5600" spc="-215">
                <a:solidFill>
                  <a:srgbClr val="F1F4F5"/>
                </a:solidFill>
              </a:rPr>
              <a:t> </a:t>
            </a:r>
            <a:r>
              <a:rPr dirty="0" sz="5600" spc="120">
                <a:solidFill>
                  <a:srgbClr val="FF5757"/>
                </a:solidFill>
              </a:rPr>
              <a:t>Team</a:t>
            </a:r>
            <a:endParaRPr sz="5600"/>
          </a:p>
        </p:txBody>
      </p:sp>
      <p:sp>
        <p:nvSpPr>
          <p:cNvPr id="30" name="object 30"/>
          <p:cNvSpPr txBox="1"/>
          <p:nvPr/>
        </p:nvSpPr>
        <p:spPr>
          <a:xfrm>
            <a:off x="15316065" y="1411701"/>
            <a:ext cx="1927225" cy="589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00" spc="-114" b="1">
                <a:solidFill>
                  <a:srgbClr val="F1F4F5"/>
                </a:solidFill>
                <a:latin typeface="Arial"/>
                <a:cs typeface="Arial"/>
              </a:rPr>
              <a:t>Advisors</a:t>
            </a:r>
            <a:endParaRPr sz="37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16000" y="4097540"/>
            <a:ext cx="4408170" cy="55880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dirty="0" sz="1500" spc="20" b="1">
                <a:solidFill>
                  <a:srgbClr val="F1F4F5"/>
                </a:solidFill>
                <a:latin typeface="Arial"/>
                <a:cs typeface="Arial"/>
              </a:rPr>
              <a:t>Vikram</a:t>
            </a:r>
            <a:r>
              <a:rPr dirty="0" sz="1500" spc="-65" b="1">
                <a:solidFill>
                  <a:srgbClr val="F1F4F5"/>
                </a:solidFill>
                <a:latin typeface="Arial"/>
                <a:cs typeface="Arial"/>
              </a:rPr>
              <a:t> </a:t>
            </a:r>
            <a:r>
              <a:rPr dirty="0" sz="1500" spc="10" b="1">
                <a:solidFill>
                  <a:srgbClr val="F1F4F5"/>
                </a:solidFill>
                <a:latin typeface="Arial"/>
                <a:cs typeface="Arial"/>
              </a:rPr>
              <a:t>Mahendru,</a:t>
            </a:r>
            <a:r>
              <a:rPr dirty="0" sz="1500" spc="-65" b="1">
                <a:solidFill>
                  <a:srgbClr val="F1F4F5"/>
                </a:solidFill>
                <a:latin typeface="Arial"/>
                <a:cs typeface="Arial"/>
              </a:rPr>
              <a:t> </a:t>
            </a:r>
            <a:r>
              <a:rPr dirty="0" sz="1500" spc="10" b="1">
                <a:solidFill>
                  <a:srgbClr val="FF5757"/>
                </a:solidFill>
                <a:latin typeface="Arial"/>
                <a:cs typeface="Arial"/>
              </a:rPr>
              <a:t>Co-Founder</a:t>
            </a:r>
            <a:r>
              <a:rPr dirty="0" sz="1500" spc="-60" b="1">
                <a:solidFill>
                  <a:srgbClr val="FF5757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FF5757"/>
                </a:solidFill>
                <a:latin typeface="Arial"/>
                <a:cs typeface="Arial"/>
              </a:rPr>
              <a:t>&amp;</a:t>
            </a:r>
            <a:r>
              <a:rPr dirty="0" sz="1500" spc="-65" b="1">
                <a:solidFill>
                  <a:srgbClr val="FF5757"/>
                </a:solidFill>
                <a:latin typeface="Arial"/>
                <a:cs typeface="Arial"/>
              </a:rPr>
              <a:t> </a:t>
            </a:r>
            <a:r>
              <a:rPr dirty="0" sz="1500" spc="-40" b="1">
                <a:solidFill>
                  <a:srgbClr val="FF5757"/>
                </a:solidFill>
                <a:latin typeface="Arial"/>
                <a:cs typeface="Arial"/>
              </a:rPr>
              <a:t>CEO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1500" spc="-35">
                <a:solidFill>
                  <a:srgbClr val="F1F4F5"/>
                </a:solidFill>
                <a:latin typeface="Microsoft Sans Serif"/>
                <a:cs typeface="Microsoft Sans Serif"/>
              </a:rPr>
              <a:t>B.A.</a:t>
            </a:r>
            <a:r>
              <a:rPr dirty="0" sz="1500" spc="-25">
                <a:solidFill>
                  <a:srgbClr val="F1F4F5"/>
                </a:solidFill>
                <a:latin typeface="Microsoft Sans Serif"/>
                <a:cs typeface="Microsoft Sans Serif"/>
              </a:rPr>
              <a:t> </a:t>
            </a:r>
            <a:r>
              <a:rPr dirty="0" sz="1500" spc="35">
                <a:solidFill>
                  <a:srgbClr val="F1F4F5"/>
                </a:solidFill>
                <a:latin typeface="Microsoft Sans Serif"/>
                <a:cs typeface="Microsoft Sans Serif"/>
              </a:rPr>
              <a:t>Economics,</a:t>
            </a:r>
            <a:r>
              <a:rPr dirty="0" sz="1500" spc="-25">
                <a:solidFill>
                  <a:srgbClr val="F1F4F5"/>
                </a:solidFill>
                <a:latin typeface="Microsoft Sans Serif"/>
                <a:cs typeface="Microsoft Sans Serif"/>
              </a:rPr>
              <a:t> </a:t>
            </a:r>
            <a:r>
              <a:rPr dirty="0" sz="1500" spc="55">
                <a:solidFill>
                  <a:srgbClr val="F1F4F5"/>
                </a:solidFill>
                <a:latin typeface="Microsoft Sans Serif"/>
                <a:cs typeface="Microsoft Sans Serif"/>
              </a:rPr>
              <a:t>Empirical</a:t>
            </a:r>
            <a:r>
              <a:rPr dirty="0" sz="1500" spc="-20">
                <a:solidFill>
                  <a:srgbClr val="F1F4F5"/>
                </a:solidFill>
                <a:latin typeface="Microsoft Sans Serif"/>
                <a:cs typeface="Microsoft Sans Serif"/>
              </a:rPr>
              <a:t> </a:t>
            </a:r>
            <a:r>
              <a:rPr dirty="0" sz="1500" spc="55">
                <a:solidFill>
                  <a:srgbClr val="F1F4F5"/>
                </a:solidFill>
                <a:latin typeface="Microsoft Sans Serif"/>
                <a:cs typeface="Microsoft Sans Serif"/>
              </a:rPr>
              <a:t>Modeling</a:t>
            </a:r>
            <a:r>
              <a:rPr dirty="0" sz="1500" spc="-25">
                <a:solidFill>
                  <a:srgbClr val="F1F4F5"/>
                </a:solidFill>
                <a:latin typeface="Microsoft Sans Serif"/>
                <a:cs typeface="Microsoft Sans Serif"/>
              </a:rPr>
              <a:t> </a:t>
            </a:r>
            <a:r>
              <a:rPr dirty="0" sz="1500" spc="-65" b="1">
                <a:solidFill>
                  <a:srgbClr val="F1F4F5"/>
                </a:solidFill>
                <a:latin typeface="Arial"/>
                <a:cs typeface="Arial"/>
              </a:rPr>
              <a:t>@</a:t>
            </a:r>
            <a:r>
              <a:rPr dirty="0" sz="1500" spc="-45" b="1">
                <a:solidFill>
                  <a:srgbClr val="F1F4F5"/>
                </a:solidFill>
                <a:latin typeface="Arial"/>
                <a:cs typeface="Arial"/>
              </a:rPr>
              <a:t> </a:t>
            </a:r>
            <a:r>
              <a:rPr dirty="0" sz="1500" spc="10" b="1">
                <a:solidFill>
                  <a:srgbClr val="F1F4F5"/>
                </a:solidFill>
                <a:latin typeface="Arial"/>
                <a:cs typeface="Arial"/>
              </a:rPr>
              <a:t>UChicago</a:t>
            </a:r>
            <a:endParaRPr sz="15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549859" y="7800451"/>
            <a:ext cx="4425315" cy="520700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 sz="1400" spc="-70" b="1">
                <a:solidFill>
                  <a:srgbClr val="F1F4F5"/>
                </a:solidFill>
                <a:latin typeface="Arial"/>
                <a:cs typeface="Arial"/>
              </a:rPr>
              <a:t>A</a:t>
            </a:r>
            <a:r>
              <a:rPr dirty="0" sz="1400" spc="-40" b="1">
                <a:solidFill>
                  <a:srgbClr val="F1F4F5"/>
                </a:solidFill>
                <a:latin typeface="Arial"/>
                <a:cs typeface="Arial"/>
              </a:rPr>
              <a:t>l</a:t>
            </a:r>
            <a:r>
              <a:rPr dirty="0" sz="1400" spc="15" b="1">
                <a:solidFill>
                  <a:srgbClr val="F1F4F5"/>
                </a:solidFill>
                <a:latin typeface="Arial"/>
                <a:cs typeface="Arial"/>
              </a:rPr>
              <a:t>e</a:t>
            </a:r>
            <a:r>
              <a:rPr dirty="0" sz="1400" spc="-55" b="1">
                <a:solidFill>
                  <a:srgbClr val="F1F4F5"/>
                </a:solidFill>
                <a:latin typeface="Arial"/>
                <a:cs typeface="Arial"/>
              </a:rPr>
              <a:t>x</a:t>
            </a:r>
            <a:r>
              <a:rPr dirty="0" sz="1400" spc="100" b="1">
                <a:solidFill>
                  <a:srgbClr val="F1F4F5"/>
                </a:solidFill>
                <a:latin typeface="Arial"/>
                <a:cs typeface="Arial"/>
              </a:rPr>
              <a:t>a</a:t>
            </a:r>
            <a:r>
              <a:rPr dirty="0" sz="1400" spc="5" b="1">
                <a:solidFill>
                  <a:srgbClr val="F1F4F5"/>
                </a:solidFill>
                <a:latin typeface="Arial"/>
                <a:cs typeface="Arial"/>
              </a:rPr>
              <a:t>n</a:t>
            </a:r>
            <a:r>
              <a:rPr dirty="0" sz="1400" spc="20" b="1">
                <a:solidFill>
                  <a:srgbClr val="F1F4F5"/>
                </a:solidFill>
                <a:latin typeface="Arial"/>
                <a:cs typeface="Arial"/>
              </a:rPr>
              <a:t>d</a:t>
            </a:r>
            <a:r>
              <a:rPr dirty="0" sz="1400" spc="15" b="1">
                <a:solidFill>
                  <a:srgbClr val="F1F4F5"/>
                </a:solidFill>
                <a:latin typeface="Arial"/>
                <a:cs typeface="Arial"/>
              </a:rPr>
              <a:t>e</a:t>
            </a:r>
            <a:r>
              <a:rPr dirty="0" sz="1400" spc="-5" b="1">
                <a:solidFill>
                  <a:srgbClr val="F1F4F5"/>
                </a:solidFill>
                <a:latin typeface="Arial"/>
                <a:cs typeface="Arial"/>
              </a:rPr>
              <a:t>r</a:t>
            </a:r>
            <a:r>
              <a:rPr dirty="0" sz="1400" spc="-50" b="1">
                <a:solidFill>
                  <a:srgbClr val="F1F4F5"/>
                </a:solidFill>
                <a:latin typeface="Arial"/>
                <a:cs typeface="Arial"/>
              </a:rPr>
              <a:t> </a:t>
            </a:r>
            <a:r>
              <a:rPr dirty="0" sz="1400" spc="-120" b="1">
                <a:solidFill>
                  <a:srgbClr val="F1F4F5"/>
                </a:solidFill>
                <a:latin typeface="Arial"/>
                <a:cs typeface="Arial"/>
              </a:rPr>
              <a:t>B</a:t>
            </a:r>
            <a:r>
              <a:rPr dirty="0" sz="1400" spc="100" b="1">
                <a:solidFill>
                  <a:srgbClr val="F1F4F5"/>
                </a:solidFill>
                <a:latin typeface="Arial"/>
                <a:cs typeface="Arial"/>
              </a:rPr>
              <a:t>a</a:t>
            </a:r>
            <a:r>
              <a:rPr dirty="0" sz="1400" spc="-40" b="1">
                <a:solidFill>
                  <a:srgbClr val="F1F4F5"/>
                </a:solidFill>
                <a:latin typeface="Arial"/>
                <a:cs typeface="Arial"/>
              </a:rPr>
              <a:t>u</a:t>
            </a:r>
            <a:r>
              <a:rPr dirty="0" sz="1400" spc="60" b="1">
                <a:solidFill>
                  <a:srgbClr val="F1F4F5"/>
                </a:solidFill>
                <a:latin typeface="Arial"/>
                <a:cs typeface="Arial"/>
              </a:rPr>
              <a:t>m</a:t>
            </a:r>
            <a:r>
              <a:rPr dirty="0" sz="1400" spc="25" b="1">
                <a:solidFill>
                  <a:srgbClr val="F1F4F5"/>
                </a:solidFill>
                <a:latin typeface="Arial"/>
                <a:cs typeface="Arial"/>
              </a:rPr>
              <a:t>g</a:t>
            </a:r>
            <a:r>
              <a:rPr dirty="0" sz="1400" spc="100" b="1">
                <a:solidFill>
                  <a:srgbClr val="F1F4F5"/>
                </a:solidFill>
                <a:latin typeface="Arial"/>
                <a:cs typeface="Arial"/>
              </a:rPr>
              <a:t>a</a:t>
            </a:r>
            <a:r>
              <a:rPr dirty="0" sz="1400" spc="-10" b="1">
                <a:solidFill>
                  <a:srgbClr val="F1F4F5"/>
                </a:solidFill>
                <a:latin typeface="Arial"/>
                <a:cs typeface="Arial"/>
              </a:rPr>
              <a:t>r</a:t>
            </a:r>
            <a:r>
              <a:rPr dirty="0" sz="1400" spc="90" b="1">
                <a:solidFill>
                  <a:srgbClr val="F1F4F5"/>
                </a:solidFill>
                <a:latin typeface="Arial"/>
                <a:cs typeface="Arial"/>
              </a:rPr>
              <a:t>t</a:t>
            </a:r>
            <a:r>
              <a:rPr dirty="0" sz="1400" spc="5" b="1">
                <a:solidFill>
                  <a:srgbClr val="F1F4F5"/>
                </a:solidFill>
                <a:latin typeface="Arial"/>
                <a:cs typeface="Arial"/>
              </a:rPr>
              <a:t>n</a:t>
            </a:r>
            <a:r>
              <a:rPr dirty="0" sz="1400" spc="15" b="1">
                <a:solidFill>
                  <a:srgbClr val="F1F4F5"/>
                </a:solidFill>
                <a:latin typeface="Arial"/>
                <a:cs typeface="Arial"/>
              </a:rPr>
              <a:t>e</a:t>
            </a:r>
            <a:r>
              <a:rPr dirty="0" sz="1400" spc="-10" b="1">
                <a:solidFill>
                  <a:srgbClr val="F1F4F5"/>
                </a:solidFill>
                <a:latin typeface="Arial"/>
                <a:cs typeface="Arial"/>
              </a:rPr>
              <a:t>r</a:t>
            </a:r>
            <a:r>
              <a:rPr dirty="0" sz="1400" spc="-40" b="1">
                <a:solidFill>
                  <a:srgbClr val="F1F4F5"/>
                </a:solidFill>
                <a:latin typeface="Arial"/>
                <a:cs typeface="Arial"/>
              </a:rPr>
              <a:t>,</a:t>
            </a:r>
            <a:r>
              <a:rPr dirty="0" sz="1400" spc="-50" b="1">
                <a:solidFill>
                  <a:srgbClr val="F1F4F5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F1F4F5"/>
                </a:solidFill>
                <a:latin typeface="Arial"/>
                <a:cs typeface="Arial"/>
              </a:rPr>
              <a:t>D</a:t>
            </a:r>
            <a:r>
              <a:rPr dirty="0" sz="1400" spc="100" b="1">
                <a:solidFill>
                  <a:srgbClr val="F1F4F5"/>
                </a:solidFill>
                <a:latin typeface="Arial"/>
                <a:cs typeface="Arial"/>
              </a:rPr>
              <a:t>a</a:t>
            </a:r>
            <a:r>
              <a:rPr dirty="0" sz="1400" spc="-10" b="1">
                <a:solidFill>
                  <a:srgbClr val="F1F4F5"/>
                </a:solidFill>
                <a:latin typeface="Arial"/>
                <a:cs typeface="Arial"/>
              </a:rPr>
              <a:t>rr</a:t>
            </a:r>
            <a:r>
              <a:rPr dirty="0" sz="1400" spc="15" b="1">
                <a:solidFill>
                  <a:srgbClr val="F1F4F5"/>
                </a:solidFill>
                <a:latin typeface="Arial"/>
                <a:cs typeface="Arial"/>
              </a:rPr>
              <a:t>e</a:t>
            </a:r>
            <a:r>
              <a:rPr dirty="0" sz="1400" spc="10" b="1">
                <a:solidFill>
                  <a:srgbClr val="F1F4F5"/>
                </a:solidFill>
                <a:latin typeface="Arial"/>
                <a:cs typeface="Arial"/>
              </a:rPr>
              <a:t>n</a:t>
            </a:r>
            <a:r>
              <a:rPr dirty="0" sz="1400" spc="-50" b="1">
                <a:solidFill>
                  <a:srgbClr val="F1F4F5"/>
                </a:solidFill>
                <a:latin typeface="Arial"/>
                <a:cs typeface="Arial"/>
              </a:rPr>
              <a:t> </a:t>
            </a:r>
            <a:r>
              <a:rPr dirty="0" sz="1400" spc="-95" b="1">
                <a:solidFill>
                  <a:srgbClr val="F1F4F5"/>
                </a:solidFill>
                <a:latin typeface="Arial"/>
                <a:cs typeface="Arial"/>
              </a:rPr>
              <a:t>P</a:t>
            </a:r>
            <a:r>
              <a:rPr dirty="0" sz="1400" spc="15" b="1">
                <a:solidFill>
                  <a:srgbClr val="F1F4F5"/>
                </a:solidFill>
                <a:latin typeface="Arial"/>
                <a:cs typeface="Arial"/>
              </a:rPr>
              <a:t>e</a:t>
            </a:r>
            <a:r>
              <a:rPr dirty="0" sz="1400" spc="5" b="1">
                <a:solidFill>
                  <a:srgbClr val="F1F4F5"/>
                </a:solidFill>
                <a:latin typeface="Arial"/>
                <a:cs typeface="Arial"/>
              </a:rPr>
              <a:t>n</a:t>
            </a:r>
            <a:r>
              <a:rPr dirty="0" sz="1400" spc="30" b="1">
                <a:solidFill>
                  <a:srgbClr val="F1F4F5"/>
                </a:solidFill>
                <a:latin typeface="Arial"/>
                <a:cs typeface="Arial"/>
              </a:rPr>
              <a:t>g</a:t>
            </a:r>
            <a:r>
              <a:rPr dirty="0" sz="1400" spc="-50" b="1">
                <a:solidFill>
                  <a:srgbClr val="F1F4F5"/>
                </a:solidFill>
                <a:latin typeface="Arial"/>
                <a:cs typeface="Arial"/>
              </a:rPr>
              <a:t> </a:t>
            </a:r>
            <a:r>
              <a:rPr dirty="0" sz="1400" spc="-130" b="1">
                <a:solidFill>
                  <a:srgbClr val="F1F4F5"/>
                </a:solidFill>
                <a:latin typeface="Arial"/>
                <a:cs typeface="Arial"/>
              </a:rPr>
              <a:t>—</a:t>
            </a:r>
            <a:r>
              <a:rPr dirty="0" sz="1400" spc="-50" b="1">
                <a:solidFill>
                  <a:srgbClr val="F1F4F5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FF5757"/>
                </a:solidFill>
                <a:latin typeface="Arial"/>
                <a:cs typeface="Arial"/>
              </a:rPr>
              <a:t>D</a:t>
            </a:r>
            <a:r>
              <a:rPr dirty="0" sz="1400" spc="15" b="1">
                <a:solidFill>
                  <a:srgbClr val="FF5757"/>
                </a:solidFill>
                <a:latin typeface="Arial"/>
                <a:cs typeface="Arial"/>
              </a:rPr>
              <a:t>e</a:t>
            </a:r>
            <a:r>
              <a:rPr dirty="0" sz="1400" spc="-55" b="1">
                <a:solidFill>
                  <a:srgbClr val="FF5757"/>
                </a:solidFill>
                <a:latin typeface="Arial"/>
                <a:cs typeface="Arial"/>
              </a:rPr>
              <a:t>v</a:t>
            </a:r>
            <a:r>
              <a:rPr dirty="0" sz="1400" spc="15" b="1">
                <a:solidFill>
                  <a:srgbClr val="FF5757"/>
                </a:solidFill>
                <a:latin typeface="Arial"/>
                <a:cs typeface="Arial"/>
              </a:rPr>
              <a:t>e</a:t>
            </a:r>
            <a:r>
              <a:rPr dirty="0" sz="1400" spc="-40" b="1">
                <a:solidFill>
                  <a:srgbClr val="FF5757"/>
                </a:solidFill>
                <a:latin typeface="Arial"/>
                <a:cs typeface="Arial"/>
              </a:rPr>
              <a:t>l</a:t>
            </a:r>
            <a:r>
              <a:rPr dirty="0" sz="1400" spc="-25" b="1">
                <a:solidFill>
                  <a:srgbClr val="FF5757"/>
                </a:solidFill>
                <a:latin typeface="Arial"/>
                <a:cs typeface="Arial"/>
              </a:rPr>
              <a:t>o</a:t>
            </a:r>
            <a:r>
              <a:rPr dirty="0" sz="1400" spc="25" b="1">
                <a:solidFill>
                  <a:srgbClr val="FF5757"/>
                </a:solidFill>
                <a:latin typeface="Arial"/>
                <a:cs typeface="Arial"/>
              </a:rPr>
              <a:t>p</a:t>
            </a:r>
            <a:r>
              <a:rPr dirty="0" sz="1400" spc="15" b="1">
                <a:solidFill>
                  <a:srgbClr val="FF5757"/>
                </a:solidFill>
                <a:latin typeface="Arial"/>
                <a:cs typeface="Arial"/>
              </a:rPr>
              <a:t>e</a:t>
            </a:r>
            <a:r>
              <a:rPr dirty="0" sz="1400" spc="-10" b="1">
                <a:solidFill>
                  <a:srgbClr val="FF5757"/>
                </a:solidFill>
                <a:latin typeface="Arial"/>
                <a:cs typeface="Arial"/>
              </a:rPr>
              <a:t>r</a:t>
            </a:r>
            <a:r>
              <a:rPr dirty="0" sz="1400" spc="-95" b="1">
                <a:solidFill>
                  <a:srgbClr val="FF5757"/>
                </a:solidFill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z="1400" spc="-45">
                <a:solidFill>
                  <a:srgbClr val="F1F4F5"/>
                </a:solidFill>
                <a:latin typeface="Microsoft Sans Serif"/>
                <a:cs typeface="Microsoft Sans Serif"/>
              </a:rPr>
              <a:t>B</a:t>
            </a:r>
            <a:r>
              <a:rPr dirty="0" sz="1400" spc="-45">
                <a:solidFill>
                  <a:srgbClr val="F1F4F5"/>
                </a:solidFill>
                <a:latin typeface="Microsoft Sans Serif"/>
                <a:cs typeface="Microsoft Sans Serif"/>
              </a:rPr>
              <a:t>.</a:t>
            </a:r>
            <a:r>
              <a:rPr dirty="0" sz="1400" spc="-110">
                <a:solidFill>
                  <a:srgbClr val="F1F4F5"/>
                </a:solidFill>
                <a:latin typeface="Microsoft Sans Serif"/>
                <a:cs typeface="Microsoft Sans Serif"/>
              </a:rPr>
              <a:t>S</a:t>
            </a:r>
            <a:r>
              <a:rPr dirty="0" sz="1400" spc="-40">
                <a:solidFill>
                  <a:srgbClr val="F1F4F5"/>
                </a:solidFill>
                <a:latin typeface="Microsoft Sans Serif"/>
                <a:cs typeface="Microsoft Sans Serif"/>
              </a:rPr>
              <a:t>.</a:t>
            </a:r>
            <a:r>
              <a:rPr dirty="0" sz="1400" spc="-30">
                <a:solidFill>
                  <a:srgbClr val="F1F4F5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15">
                <a:solidFill>
                  <a:srgbClr val="F1F4F5"/>
                </a:solidFill>
                <a:latin typeface="Microsoft Sans Serif"/>
                <a:cs typeface="Microsoft Sans Serif"/>
              </a:rPr>
              <a:t>C</a:t>
            </a:r>
            <a:r>
              <a:rPr dirty="0" sz="1400" spc="50">
                <a:solidFill>
                  <a:srgbClr val="F1F4F5"/>
                </a:solidFill>
                <a:latin typeface="Microsoft Sans Serif"/>
                <a:cs typeface="Microsoft Sans Serif"/>
              </a:rPr>
              <a:t>o</a:t>
            </a:r>
            <a:r>
              <a:rPr dirty="0" sz="1400" spc="160">
                <a:solidFill>
                  <a:srgbClr val="F1F4F5"/>
                </a:solidFill>
                <a:latin typeface="Microsoft Sans Serif"/>
                <a:cs typeface="Microsoft Sans Serif"/>
              </a:rPr>
              <a:t>m</a:t>
            </a:r>
            <a:r>
              <a:rPr dirty="0" sz="1400" spc="105">
                <a:solidFill>
                  <a:srgbClr val="F1F4F5"/>
                </a:solidFill>
                <a:latin typeface="Microsoft Sans Serif"/>
                <a:cs typeface="Microsoft Sans Serif"/>
              </a:rPr>
              <a:t>p</a:t>
            </a:r>
            <a:r>
              <a:rPr dirty="0" sz="1400" spc="35">
                <a:solidFill>
                  <a:srgbClr val="F1F4F5"/>
                </a:solidFill>
                <a:latin typeface="Microsoft Sans Serif"/>
                <a:cs typeface="Microsoft Sans Serif"/>
              </a:rPr>
              <a:t>u</a:t>
            </a:r>
            <a:r>
              <a:rPr dirty="0" sz="1400" spc="155">
                <a:solidFill>
                  <a:srgbClr val="F1F4F5"/>
                </a:solidFill>
                <a:latin typeface="Microsoft Sans Serif"/>
                <a:cs typeface="Microsoft Sans Serif"/>
              </a:rPr>
              <a:t>t</a:t>
            </a:r>
            <a:r>
              <a:rPr dirty="0" sz="1400" spc="10">
                <a:solidFill>
                  <a:srgbClr val="F1F4F5"/>
                </a:solidFill>
                <a:latin typeface="Microsoft Sans Serif"/>
                <a:cs typeface="Microsoft Sans Serif"/>
              </a:rPr>
              <a:t>e</a:t>
            </a:r>
            <a:r>
              <a:rPr dirty="0" sz="1400" spc="60">
                <a:solidFill>
                  <a:srgbClr val="F1F4F5"/>
                </a:solidFill>
                <a:latin typeface="Microsoft Sans Serif"/>
                <a:cs typeface="Microsoft Sans Serif"/>
              </a:rPr>
              <a:t>r</a:t>
            </a:r>
            <a:r>
              <a:rPr dirty="0" sz="1400" spc="-30">
                <a:solidFill>
                  <a:srgbClr val="F1F4F5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110">
                <a:solidFill>
                  <a:srgbClr val="F1F4F5"/>
                </a:solidFill>
                <a:latin typeface="Microsoft Sans Serif"/>
                <a:cs typeface="Microsoft Sans Serif"/>
              </a:rPr>
              <a:t>S</a:t>
            </a:r>
            <a:r>
              <a:rPr dirty="0" sz="1400" spc="80">
                <a:solidFill>
                  <a:srgbClr val="F1F4F5"/>
                </a:solidFill>
                <a:latin typeface="Microsoft Sans Serif"/>
                <a:cs typeface="Microsoft Sans Serif"/>
              </a:rPr>
              <a:t>c</a:t>
            </a:r>
            <a:r>
              <a:rPr dirty="0" sz="1400" spc="15">
                <a:solidFill>
                  <a:srgbClr val="F1F4F5"/>
                </a:solidFill>
                <a:latin typeface="Microsoft Sans Serif"/>
                <a:cs typeface="Microsoft Sans Serif"/>
              </a:rPr>
              <a:t>i</a:t>
            </a:r>
            <a:r>
              <a:rPr dirty="0" sz="1400" spc="10">
                <a:solidFill>
                  <a:srgbClr val="F1F4F5"/>
                </a:solidFill>
                <a:latin typeface="Microsoft Sans Serif"/>
                <a:cs typeface="Microsoft Sans Serif"/>
              </a:rPr>
              <a:t>e</a:t>
            </a:r>
            <a:r>
              <a:rPr dirty="0" sz="1400" spc="85">
                <a:solidFill>
                  <a:srgbClr val="F1F4F5"/>
                </a:solidFill>
                <a:latin typeface="Microsoft Sans Serif"/>
                <a:cs typeface="Microsoft Sans Serif"/>
              </a:rPr>
              <a:t>n</a:t>
            </a:r>
            <a:r>
              <a:rPr dirty="0" sz="1400" spc="80">
                <a:solidFill>
                  <a:srgbClr val="F1F4F5"/>
                </a:solidFill>
                <a:latin typeface="Microsoft Sans Serif"/>
                <a:cs typeface="Microsoft Sans Serif"/>
              </a:rPr>
              <a:t>c</a:t>
            </a:r>
            <a:r>
              <a:rPr dirty="0" sz="1400" spc="15">
                <a:solidFill>
                  <a:srgbClr val="F1F4F5"/>
                </a:solidFill>
                <a:latin typeface="Microsoft Sans Serif"/>
                <a:cs typeface="Microsoft Sans Serif"/>
              </a:rPr>
              <a:t>e</a:t>
            </a:r>
            <a:r>
              <a:rPr dirty="0" sz="1400" spc="-30">
                <a:solidFill>
                  <a:srgbClr val="F1F4F5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60" b="1">
                <a:solidFill>
                  <a:srgbClr val="F1F4F5"/>
                </a:solidFill>
                <a:latin typeface="Arial"/>
                <a:cs typeface="Arial"/>
              </a:rPr>
              <a:t>@</a:t>
            </a:r>
            <a:r>
              <a:rPr dirty="0" sz="1400" spc="-50" b="1">
                <a:solidFill>
                  <a:srgbClr val="F1F4F5"/>
                </a:solidFill>
                <a:latin typeface="Arial"/>
                <a:cs typeface="Arial"/>
              </a:rPr>
              <a:t> </a:t>
            </a:r>
            <a:r>
              <a:rPr dirty="0" sz="1400" spc="-35" b="1">
                <a:solidFill>
                  <a:srgbClr val="F1F4F5"/>
                </a:solidFill>
                <a:latin typeface="Arial"/>
                <a:cs typeface="Arial"/>
              </a:rPr>
              <a:t>U</a:t>
            </a:r>
            <a:r>
              <a:rPr dirty="0" sz="1400" spc="10" b="1">
                <a:solidFill>
                  <a:srgbClr val="F1F4F5"/>
                </a:solidFill>
                <a:latin typeface="Arial"/>
                <a:cs typeface="Arial"/>
              </a:rPr>
              <a:t>C</a:t>
            </a:r>
            <a:r>
              <a:rPr dirty="0" sz="1400" spc="5" b="1">
                <a:solidFill>
                  <a:srgbClr val="F1F4F5"/>
                </a:solidFill>
                <a:latin typeface="Arial"/>
                <a:cs typeface="Arial"/>
              </a:rPr>
              <a:t>h</a:t>
            </a:r>
            <a:r>
              <a:rPr dirty="0" sz="1400" spc="-40" b="1">
                <a:solidFill>
                  <a:srgbClr val="F1F4F5"/>
                </a:solidFill>
                <a:latin typeface="Arial"/>
                <a:cs typeface="Arial"/>
              </a:rPr>
              <a:t>i</a:t>
            </a:r>
            <a:r>
              <a:rPr dirty="0" sz="1400" spc="10" b="1">
                <a:solidFill>
                  <a:srgbClr val="F1F4F5"/>
                </a:solidFill>
                <a:latin typeface="Arial"/>
                <a:cs typeface="Arial"/>
              </a:rPr>
              <a:t>c</a:t>
            </a:r>
            <a:r>
              <a:rPr dirty="0" sz="1400" spc="100" b="1">
                <a:solidFill>
                  <a:srgbClr val="F1F4F5"/>
                </a:solidFill>
                <a:latin typeface="Arial"/>
                <a:cs typeface="Arial"/>
              </a:rPr>
              <a:t>a</a:t>
            </a:r>
            <a:r>
              <a:rPr dirty="0" sz="1400" spc="25" b="1">
                <a:solidFill>
                  <a:srgbClr val="F1F4F5"/>
                </a:solidFill>
                <a:latin typeface="Arial"/>
                <a:cs typeface="Arial"/>
              </a:rPr>
              <a:t>g</a:t>
            </a:r>
            <a:r>
              <a:rPr dirty="0" sz="1400" spc="-20" b="1">
                <a:solidFill>
                  <a:srgbClr val="F1F4F5"/>
                </a:solidFill>
                <a:latin typeface="Arial"/>
                <a:cs typeface="Arial"/>
              </a:rPr>
              <a:t>o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28203" y="7793849"/>
            <a:ext cx="4583430" cy="55880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dirty="0" sz="1500" spc="-10" b="1">
                <a:solidFill>
                  <a:srgbClr val="F1F4F5"/>
                </a:solidFill>
                <a:latin typeface="Arial"/>
                <a:cs typeface="Arial"/>
              </a:rPr>
              <a:t>Archie</a:t>
            </a:r>
            <a:r>
              <a:rPr dirty="0" sz="1500" spc="-60" b="1">
                <a:solidFill>
                  <a:srgbClr val="F1F4F5"/>
                </a:solidFill>
                <a:latin typeface="Arial"/>
                <a:cs typeface="Arial"/>
              </a:rPr>
              <a:t> </a:t>
            </a:r>
            <a:r>
              <a:rPr dirty="0" sz="1500" spc="30" b="1">
                <a:solidFill>
                  <a:srgbClr val="F1F4F5"/>
                </a:solidFill>
                <a:latin typeface="Arial"/>
                <a:cs typeface="Arial"/>
              </a:rPr>
              <a:t>Graham,</a:t>
            </a:r>
            <a:r>
              <a:rPr dirty="0" sz="1500" spc="-55" b="1">
                <a:solidFill>
                  <a:srgbClr val="F1F4F5"/>
                </a:solidFill>
                <a:latin typeface="Arial"/>
                <a:cs typeface="Arial"/>
              </a:rPr>
              <a:t> </a:t>
            </a:r>
            <a:r>
              <a:rPr dirty="0" sz="1500" spc="10" b="1">
                <a:solidFill>
                  <a:srgbClr val="FF5757"/>
                </a:solidFill>
                <a:latin typeface="Arial"/>
                <a:cs typeface="Arial"/>
              </a:rPr>
              <a:t>Co-Founder</a:t>
            </a:r>
            <a:r>
              <a:rPr dirty="0" sz="1500" spc="-60" b="1">
                <a:solidFill>
                  <a:srgbClr val="FF5757"/>
                </a:solidFill>
                <a:latin typeface="Arial"/>
                <a:cs typeface="Arial"/>
              </a:rPr>
              <a:t> </a:t>
            </a:r>
            <a:r>
              <a:rPr dirty="0" sz="1500" spc="-5" b="1">
                <a:solidFill>
                  <a:srgbClr val="FF5757"/>
                </a:solidFill>
                <a:latin typeface="Arial"/>
                <a:cs typeface="Arial"/>
              </a:rPr>
              <a:t>President</a:t>
            </a:r>
            <a:r>
              <a:rPr dirty="0" sz="1500" spc="-55" b="1">
                <a:solidFill>
                  <a:srgbClr val="FF5757"/>
                </a:solidFill>
                <a:latin typeface="Arial"/>
                <a:cs typeface="Arial"/>
              </a:rPr>
              <a:t> </a:t>
            </a:r>
            <a:r>
              <a:rPr dirty="0" sz="1500" spc="10" b="1">
                <a:solidFill>
                  <a:srgbClr val="FF5757"/>
                </a:solidFill>
                <a:latin typeface="Arial"/>
                <a:cs typeface="Arial"/>
              </a:rPr>
              <a:t>of</a:t>
            </a:r>
            <a:r>
              <a:rPr dirty="0" sz="1500" spc="-55" b="1">
                <a:solidFill>
                  <a:srgbClr val="FF5757"/>
                </a:solidFill>
                <a:latin typeface="Arial"/>
                <a:cs typeface="Arial"/>
              </a:rPr>
              <a:t> </a:t>
            </a:r>
            <a:r>
              <a:rPr dirty="0" sz="1500" spc="30" b="1">
                <a:solidFill>
                  <a:srgbClr val="FF5757"/>
                </a:solidFill>
                <a:latin typeface="Arial"/>
                <a:cs typeface="Arial"/>
              </a:rPr>
              <a:t>Strategy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1500" spc="-60">
                <a:solidFill>
                  <a:srgbClr val="F1F4F5"/>
                </a:solidFill>
                <a:latin typeface="Microsoft Sans Serif"/>
                <a:cs typeface="Microsoft Sans Serif"/>
              </a:rPr>
              <a:t>B.S.</a:t>
            </a:r>
            <a:r>
              <a:rPr dirty="0" sz="1500" spc="-30">
                <a:solidFill>
                  <a:srgbClr val="F1F4F5"/>
                </a:solidFill>
                <a:latin typeface="Microsoft Sans Serif"/>
                <a:cs typeface="Microsoft Sans Serif"/>
              </a:rPr>
              <a:t> </a:t>
            </a:r>
            <a:r>
              <a:rPr dirty="0" sz="1500" spc="45">
                <a:solidFill>
                  <a:srgbClr val="F1F4F5"/>
                </a:solidFill>
                <a:latin typeface="Microsoft Sans Serif"/>
                <a:cs typeface="Microsoft Sans Serif"/>
              </a:rPr>
              <a:t>Economics</a:t>
            </a:r>
            <a:r>
              <a:rPr dirty="0" sz="1500" spc="-30">
                <a:solidFill>
                  <a:srgbClr val="F1F4F5"/>
                </a:solidFill>
                <a:latin typeface="Microsoft Sans Serif"/>
                <a:cs typeface="Microsoft Sans Serif"/>
              </a:rPr>
              <a:t> </a:t>
            </a:r>
            <a:r>
              <a:rPr dirty="0" sz="1500" spc="-65" b="1">
                <a:solidFill>
                  <a:srgbClr val="F1F4F5"/>
                </a:solidFill>
                <a:latin typeface="Arial"/>
                <a:cs typeface="Arial"/>
              </a:rPr>
              <a:t>@</a:t>
            </a:r>
            <a:r>
              <a:rPr dirty="0" sz="1500" spc="-55" b="1">
                <a:solidFill>
                  <a:srgbClr val="F1F4F5"/>
                </a:solidFill>
                <a:latin typeface="Arial"/>
                <a:cs typeface="Arial"/>
              </a:rPr>
              <a:t> </a:t>
            </a:r>
            <a:r>
              <a:rPr dirty="0" sz="1500" spc="-15" b="1">
                <a:solidFill>
                  <a:srgbClr val="F1F4F5"/>
                </a:solidFill>
                <a:latin typeface="Arial"/>
                <a:cs typeface="Arial"/>
              </a:rPr>
              <a:t>University</a:t>
            </a:r>
            <a:r>
              <a:rPr dirty="0" sz="1500" spc="-55" b="1">
                <a:solidFill>
                  <a:srgbClr val="F1F4F5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F1F4F5"/>
                </a:solidFill>
                <a:latin typeface="Arial"/>
                <a:cs typeface="Arial"/>
              </a:rPr>
              <a:t>College</a:t>
            </a:r>
            <a:r>
              <a:rPr dirty="0" sz="1500" spc="-55" b="1">
                <a:solidFill>
                  <a:srgbClr val="F1F4F5"/>
                </a:solidFill>
                <a:latin typeface="Arial"/>
                <a:cs typeface="Arial"/>
              </a:rPr>
              <a:t> </a:t>
            </a:r>
            <a:r>
              <a:rPr dirty="0" sz="1500" spc="-20" b="1">
                <a:solidFill>
                  <a:srgbClr val="F1F4F5"/>
                </a:solidFill>
                <a:latin typeface="Arial"/>
                <a:cs typeface="Arial"/>
              </a:rPr>
              <a:t>London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549859" y="4097540"/>
            <a:ext cx="5574030" cy="55880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dirty="0" sz="1500" spc="-50" b="1">
                <a:solidFill>
                  <a:srgbClr val="F1F4F5"/>
                </a:solidFill>
                <a:latin typeface="Arial"/>
                <a:cs typeface="Arial"/>
              </a:rPr>
              <a:t>Luc</a:t>
            </a:r>
            <a:r>
              <a:rPr dirty="0" sz="1500" spc="-55" b="1">
                <a:solidFill>
                  <a:srgbClr val="F1F4F5"/>
                </a:solidFill>
                <a:latin typeface="Arial"/>
                <a:cs typeface="Arial"/>
              </a:rPr>
              <a:t> </a:t>
            </a:r>
            <a:r>
              <a:rPr dirty="0" sz="1500" spc="-25" b="1">
                <a:solidFill>
                  <a:srgbClr val="F1F4F5"/>
                </a:solidFill>
                <a:latin typeface="Arial"/>
                <a:cs typeface="Arial"/>
              </a:rPr>
              <a:t>Scipio</a:t>
            </a:r>
            <a:r>
              <a:rPr dirty="0" sz="1500" spc="-50" b="1">
                <a:solidFill>
                  <a:srgbClr val="F1F4F5"/>
                </a:solidFill>
                <a:latin typeface="Arial"/>
                <a:cs typeface="Arial"/>
              </a:rPr>
              <a:t> </a:t>
            </a:r>
            <a:r>
              <a:rPr dirty="0" sz="1500" spc="5" b="1">
                <a:solidFill>
                  <a:srgbClr val="F1F4F5"/>
                </a:solidFill>
                <a:latin typeface="Arial"/>
                <a:cs typeface="Arial"/>
              </a:rPr>
              <a:t>del</a:t>
            </a:r>
            <a:r>
              <a:rPr dirty="0" sz="1500" spc="-50" b="1">
                <a:solidFill>
                  <a:srgbClr val="F1F4F5"/>
                </a:solidFill>
                <a:latin typeface="Arial"/>
                <a:cs typeface="Arial"/>
              </a:rPr>
              <a:t> </a:t>
            </a:r>
            <a:r>
              <a:rPr dirty="0" sz="1500" spc="25" b="1">
                <a:solidFill>
                  <a:srgbClr val="F1F4F5"/>
                </a:solidFill>
                <a:latin typeface="Arial"/>
                <a:cs typeface="Arial"/>
              </a:rPr>
              <a:t>Campo,</a:t>
            </a:r>
            <a:r>
              <a:rPr dirty="0" sz="1500" spc="-50" b="1">
                <a:solidFill>
                  <a:srgbClr val="F1F4F5"/>
                </a:solidFill>
                <a:latin typeface="Arial"/>
                <a:cs typeface="Arial"/>
              </a:rPr>
              <a:t> </a:t>
            </a:r>
            <a:r>
              <a:rPr dirty="0" sz="1500" spc="10" b="1">
                <a:solidFill>
                  <a:srgbClr val="FF5757"/>
                </a:solidFill>
                <a:latin typeface="Arial"/>
                <a:cs typeface="Arial"/>
              </a:rPr>
              <a:t>Co-Founder</a:t>
            </a:r>
            <a:r>
              <a:rPr dirty="0" sz="1500" spc="-50" b="1">
                <a:solidFill>
                  <a:srgbClr val="FF5757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FF5757"/>
                </a:solidFill>
                <a:latin typeface="Arial"/>
                <a:cs typeface="Arial"/>
              </a:rPr>
              <a:t>&amp;</a:t>
            </a:r>
            <a:r>
              <a:rPr dirty="0" sz="1500" spc="-50" b="1">
                <a:solidFill>
                  <a:srgbClr val="FF5757"/>
                </a:solidFill>
                <a:latin typeface="Arial"/>
                <a:cs typeface="Arial"/>
              </a:rPr>
              <a:t> </a:t>
            </a:r>
            <a:r>
              <a:rPr dirty="0" sz="1500" spc="-5" b="1">
                <a:solidFill>
                  <a:srgbClr val="FF5757"/>
                </a:solidFill>
                <a:latin typeface="Arial"/>
                <a:cs typeface="Arial"/>
              </a:rPr>
              <a:t>President</a:t>
            </a:r>
            <a:r>
              <a:rPr dirty="0" sz="1500" spc="-50" b="1">
                <a:solidFill>
                  <a:srgbClr val="FF5757"/>
                </a:solidFill>
                <a:latin typeface="Arial"/>
                <a:cs typeface="Arial"/>
              </a:rPr>
              <a:t> </a:t>
            </a:r>
            <a:r>
              <a:rPr dirty="0" sz="1500" spc="10" b="1">
                <a:solidFill>
                  <a:srgbClr val="FF5757"/>
                </a:solidFill>
                <a:latin typeface="Arial"/>
                <a:cs typeface="Arial"/>
              </a:rPr>
              <a:t>of</a:t>
            </a:r>
            <a:r>
              <a:rPr dirty="0" sz="1500" spc="-50" b="1">
                <a:solidFill>
                  <a:srgbClr val="FF5757"/>
                </a:solidFill>
                <a:latin typeface="Arial"/>
                <a:cs typeface="Arial"/>
              </a:rPr>
              <a:t> </a:t>
            </a:r>
            <a:r>
              <a:rPr dirty="0" sz="1500" spc="10" b="1">
                <a:solidFill>
                  <a:srgbClr val="FF5757"/>
                </a:solidFill>
                <a:latin typeface="Arial"/>
                <a:cs typeface="Arial"/>
              </a:rPr>
              <a:t>Operations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1500" spc="-60">
                <a:solidFill>
                  <a:srgbClr val="F1F4F5"/>
                </a:solidFill>
                <a:latin typeface="Microsoft Sans Serif"/>
                <a:cs typeface="Microsoft Sans Serif"/>
              </a:rPr>
              <a:t>B.S.</a:t>
            </a:r>
            <a:r>
              <a:rPr dirty="0" sz="1500" spc="-25">
                <a:solidFill>
                  <a:srgbClr val="F1F4F5"/>
                </a:solidFill>
                <a:latin typeface="Microsoft Sans Serif"/>
                <a:cs typeface="Microsoft Sans Serif"/>
              </a:rPr>
              <a:t> </a:t>
            </a:r>
            <a:r>
              <a:rPr dirty="0" sz="1500" spc="85">
                <a:solidFill>
                  <a:srgbClr val="F1F4F5"/>
                </a:solidFill>
                <a:latin typeface="Microsoft Sans Serif"/>
                <a:cs typeface="Microsoft Sans Serif"/>
              </a:rPr>
              <a:t>Computer</a:t>
            </a:r>
            <a:r>
              <a:rPr dirty="0" sz="1500" spc="-20">
                <a:solidFill>
                  <a:srgbClr val="F1F4F5"/>
                </a:solidFill>
                <a:latin typeface="Microsoft Sans Serif"/>
                <a:cs typeface="Microsoft Sans Serif"/>
              </a:rPr>
              <a:t> </a:t>
            </a:r>
            <a:r>
              <a:rPr dirty="0" sz="1500" spc="20">
                <a:solidFill>
                  <a:srgbClr val="F1F4F5"/>
                </a:solidFill>
                <a:latin typeface="Microsoft Sans Serif"/>
                <a:cs typeface="Microsoft Sans Serif"/>
              </a:rPr>
              <a:t>Science,</a:t>
            </a:r>
            <a:r>
              <a:rPr dirty="0" sz="1500" spc="-25">
                <a:solidFill>
                  <a:srgbClr val="F1F4F5"/>
                </a:solidFill>
                <a:latin typeface="Microsoft Sans Serif"/>
                <a:cs typeface="Microsoft Sans Serif"/>
              </a:rPr>
              <a:t> </a:t>
            </a:r>
            <a:r>
              <a:rPr dirty="0" sz="1500" spc="-35">
                <a:solidFill>
                  <a:srgbClr val="F1F4F5"/>
                </a:solidFill>
                <a:latin typeface="Microsoft Sans Serif"/>
                <a:cs typeface="Microsoft Sans Serif"/>
              </a:rPr>
              <a:t>B.A.</a:t>
            </a:r>
            <a:r>
              <a:rPr dirty="0" sz="1500" spc="-20">
                <a:solidFill>
                  <a:srgbClr val="F1F4F5"/>
                </a:solidFill>
                <a:latin typeface="Microsoft Sans Serif"/>
                <a:cs typeface="Microsoft Sans Serif"/>
              </a:rPr>
              <a:t> </a:t>
            </a:r>
            <a:r>
              <a:rPr dirty="0" sz="1500" spc="5">
                <a:solidFill>
                  <a:srgbClr val="F1F4F5"/>
                </a:solidFill>
                <a:latin typeface="Microsoft Sans Serif"/>
                <a:cs typeface="Microsoft Sans Serif"/>
              </a:rPr>
              <a:t>Business</a:t>
            </a:r>
            <a:r>
              <a:rPr dirty="0" sz="1500" spc="-20">
                <a:solidFill>
                  <a:srgbClr val="F1F4F5"/>
                </a:solidFill>
                <a:latin typeface="Microsoft Sans Serif"/>
                <a:cs typeface="Microsoft Sans Serif"/>
              </a:rPr>
              <a:t> </a:t>
            </a:r>
            <a:r>
              <a:rPr dirty="0" sz="1500" spc="45">
                <a:solidFill>
                  <a:srgbClr val="F1F4F5"/>
                </a:solidFill>
                <a:latin typeface="Microsoft Sans Serif"/>
                <a:cs typeface="Microsoft Sans Serif"/>
              </a:rPr>
              <a:t>Economics</a:t>
            </a:r>
            <a:r>
              <a:rPr dirty="0" sz="1500" spc="-25">
                <a:solidFill>
                  <a:srgbClr val="F1F4F5"/>
                </a:solidFill>
                <a:latin typeface="Microsoft Sans Serif"/>
                <a:cs typeface="Microsoft Sans Serif"/>
              </a:rPr>
              <a:t> </a:t>
            </a:r>
            <a:r>
              <a:rPr dirty="0" sz="1500" spc="-65" b="1">
                <a:solidFill>
                  <a:srgbClr val="F1F4F5"/>
                </a:solidFill>
                <a:latin typeface="Arial"/>
                <a:cs typeface="Arial"/>
              </a:rPr>
              <a:t>@</a:t>
            </a:r>
            <a:r>
              <a:rPr dirty="0" sz="1500" spc="-45" b="1">
                <a:solidFill>
                  <a:srgbClr val="F1F4F5"/>
                </a:solidFill>
                <a:latin typeface="Arial"/>
                <a:cs typeface="Arial"/>
              </a:rPr>
              <a:t> </a:t>
            </a:r>
            <a:r>
              <a:rPr dirty="0" sz="1500" spc="10" b="1">
                <a:solidFill>
                  <a:srgbClr val="F1F4F5"/>
                </a:solidFill>
                <a:latin typeface="Arial"/>
                <a:cs typeface="Arial"/>
              </a:rPr>
              <a:t>UChicago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23609" y="0"/>
            <a:ext cx="10564495" cy="3408679"/>
            <a:chOff x="7723609" y="0"/>
            <a:chExt cx="10564495" cy="340867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23609" y="0"/>
              <a:ext cx="2762147" cy="140796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03607" y="0"/>
              <a:ext cx="2762147" cy="140796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91044" y="0"/>
              <a:ext cx="2762147" cy="140796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13048" y="0"/>
              <a:ext cx="2762147" cy="140796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60472" y="0"/>
              <a:ext cx="2762147" cy="140796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34406" y="0"/>
              <a:ext cx="2762147" cy="140796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61049" y="0"/>
              <a:ext cx="2762147" cy="140796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17665" y="0"/>
              <a:ext cx="2762147" cy="140796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39447" y="0"/>
              <a:ext cx="2762147" cy="140796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00085" y="0"/>
              <a:ext cx="2762147" cy="140796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39608" y="0"/>
              <a:ext cx="2762147" cy="140796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96223" y="0"/>
              <a:ext cx="2762147" cy="140796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22319" y="0"/>
              <a:ext cx="2762147" cy="140796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39836" y="0"/>
              <a:ext cx="3048163" cy="340847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016000" y="7338185"/>
            <a:ext cx="4053204" cy="94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135" b="1">
                <a:solidFill>
                  <a:srgbClr val="FFFAFA"/>
                </a:solidFill>
                <a:latin typeface="Arial"/>
                <a:cs typeface="Arial"/>
              </a:rPr>
              <a:t>Questions?</a:t>
            </a:r>
            <a:endParaRPr sz="60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191784" y="8364560"/>
            <a:ext cx="10626725" cy="0"/>
          </a:xfrm>
          <a:custGeom>
            <a:avLst/>
            <a:gdLst/>
            <a:ahLst/>
            <a:cxnLst/>
            <a:rect l="l" t="t" r="r" b="b"/>
            <a:pathLst>
              <a:path w="10626725" h="0">
                <a:moveTo>
                  <a:pt x="10626497" y="0"/>
                </a:moveTo>
                <a:lnTo>
                  <a:pt x="0" y="0"/>
                </a:lnTo>
              </a:path>
            </a:pathLst>
          </a:custGeom>
          <a:ln w="76199">
            <a:solidFill>
              <a:srgbClr val="FF575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08915" rIns="0" bIns="0" rtlCol="0" vert="horz">
            <a:spAutoFit/>
          </a:bodyPr>
          <a:lstStyle/>
          <a:p>
            <a:pPr marL="12700" marR="5080">
              <a:lnSpc>
                <a:spcPts val="7570"/>
              </a:lnSpc>
              <a:spcBef>
                <a:spcPts val="1645"/>
              </a:spcBef>
            </a:pPr>
            <a:r>
              <a:rPr dirty="0" spc="60"/>
              <a:t>Scout </a:t>
            </a:r>
            <a:r>
              <a:rPr dirty="0" spc="-15"/>
              <a:t>Revolutionizes </a:t>
            </a:r>
            <a:r>
              <a:rPr dirty="0" spc="315"/>
              <a:t>the </a:t>
            </a:r>
            <a:r>
              <a:rPr dirty="0" spc="185"/>
              <a:t>way </a:t>
            </a:r>
            <a:r>
              <a:rPr dirty="0" spc="190"/>
              <a:t> </a:t>
            </a:r>
            <a:r>
              <a:rPr dirty="0" spc="-55"/>
              <a:t>Firms</a:t>
            </a:r>
            <a:r>
              <a:rPr dirty="0" spc="-70"/>
              <a:t> </a:t>
            </a:r>
            <a:r>
              <a:rPr dirty="0" spc="190">
                <a:solidFill>
                  <a:srgbClr val="FF5757"/>
                </a:solidFill>
              </a:rPr>
              <a:t>Protect</a:t>
            </a:r>
            <a:r>
              <a:rPr dirty="0" spc="-65">
                <a:solidFill>
                  <a:srgbClr val="FF5757"/>
                </a:solidFill>
              </a:rPr>
              <a:t> </a:t>
            </a:r>
            <a:r>
              <a:rPr dirty="0" spc="5">
                <a:solidFill>
                  <a:srgbClr val="FF5757"/>
                </a:solidFill>
              </a:rPr>
              <a:t>&amp;</a:t>
            </a:r>
            <a:r>
              <a:rPr dirty="0" spc="-65">
                <a:solidFill>
                  <a:srgbClr val="FF5757"/>
                </a:solidFill>
              </a:rPr>
              <a:t> </a:t>
            </a:r>
            <a:r>
              <a:rPr dirty="0" spc="150">
                <a:solidFill>
                  <a:srgbClr val="FF5757"/>
                </a:solidFill>
              </a:rPr>
              <a:t>Monetize</a:t>
            </a:r>
            <a:r>
              <a:rPr dirty="0" spc="-70">
                <a:solidFill>
                  <a:srgbClr val="FF5757"/>
                </a:solidFill>
              </a:rPr>
              <a:t> </a:t>
            </a:r>
            <a:r>
              <a:rPr dirty="0" spc="500">
                <a:solidFill>
                  <a:srgbClr val="FF5757"/>
                </a:solidFill>
              </a:rPr>
              <a:t>Data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016000" y="4985081"/>
            <a:ext cx="436308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80">
                <a:solidFill>
                  <a:srgbClr val="FFFFFF"/>
                </a:solidFill>
                <a:latin typeface="Trebuchet MS"/>
                <a:cs typeface="Trebuchet MS"/>
              </a:rPr>
              <a:t>Tech</a:t>
            </a:r>
            <a:r>
              <a:rPr dirty="0" sz="25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90">
                <a:solidFill>
                  <a:srgbClr val="FFFFFF"/>
                </a:solidFill>
                <a:latin typeface="Trebuchet MS"/>
                <a:cs typeface="Trebuchet MS"/>
              </a:rPr>
              <a:t>Partners</a:t>
            </a:r>
            <a:r>
              <a:rPr dirty="0" sz="25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1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dirty="0" sz="25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95">
                <a:solidFill>
                  <a:srgbClr val="FFFFFF"/>
                </a:solidFill>
                <a:latin typeface="Trebuchet MS"/>
                <a:cs typeface="Trebuchet MS"/>
              </a:rPr>
              <a:t>Integrations</a:t>
            </a:r>
            <a:endParaRPr sz="2500">
              <a:latin typeface="Trebuchet MS"/>
              <a:cs typeface="Trebuchet MS"/>
            </a:endParaRPr>
          </a:p>
        </p:txBody>
      </p:sp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52644" y="5626083"/>
            <a:ext cx="1981199" cy="66674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56633" y="5698426"/>
            <a:ext cx="2009774" cy="523874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28700" y="5741663"/>
            <a:ext cx="1838324" cy="43814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588389" y="5660049"/>
            <a:ext cx="904874" cy="600074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816888" y="5698123"/>
            <a:ext cx="2266949" cy="523874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408463" y="5753211"/>
            <a:ext cx="1438274" cy="419099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7907226" y="7654190"/>
            <a:ext cx="9923780" cy="497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00" spc="85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31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9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1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275">
                <a:solidFill>
                  <a:srgbClr val="FFFFFF"/>
                </a:solidFill>
                <a:latin typeface="Trebuchet MS"/>
                <a:cs typeface="Trebuchet MS"/>
              </a:rPr>
              <a:t>age</a:t>
            </a:r>
            <a:r>
              <a:rPr dirty="0" sz="31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6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31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85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dirty="0" sz="31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27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31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9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1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30">
                <a:solidFill>
                  <a:srgbClr val="FFFFFF"/>
                </a:solidFill>
                <a:latin typeface="Trebuchet MS"/>
                <a:cs typeface="Trebuchet MS"/>
              </a:rPr>
              <a:t>future</a:t>
            </a:r>
            <a:r>
              <a:rPr dirty="0" sz="31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6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31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9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1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22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31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180">
                <a:solidFill>
                  <a:srgbClr val="FFFFFF"/>
                </a:solidFill>
                <a:latin typeface="Trebuchet MS"/>
                <a:cs typeface="Trebuchet MS"/>
              </a:rPr>
              <a:t>economy</a:t>
            </a:r>
            <a:endParaRPr sz="3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881336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6000" y="6522432"/>
            <a:ext cx="6085840" cy="1534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900" spc="665">
                <a:solidFill>
                  <a:srgbClr val="ECECEC"/>
                </a:solidFill>
                <a:latin typeface="Trebuchet MS"/>
                <a:cs typeface="Trebuchet MS"/>
              </a:rPr>
              <a:t>A</a:t>
            </a:r>
            <a:r>
              <a:rPr dirty="0" sz="9900" spc="445">
                <a:solidFill>
                  <a:srgbClr val="ECECEC"/>
                </a:solidFill>
                <a:latin typeface="Trebuchet MS"/>
                <a:cs typeface="Trebuchet MS"/>
              </a:rPr>
              <a:t>PP</a:t>
            </a:r>
            <a:r>
              <a:rPr dirty="0" sz="9900" spc="345">
                <a:solidFill>
                  <a:srgbClr val="ECECEC"/>
                </a:solidFill>
                <a:latin typeface="Trebuchet MS"/>
                <a:cs typeface="Trebuchet MS"/>
              </a:rPr>
              <a:t>E</a:t>
            </a:r>
            <a:r>
              <a:rPr dirty="0" sz="9900" spc="1090">
                <a:solidFill>
                  <a:srgbClr val="ECECEC"/>
                </a:solidFill>
                <a:latin typeface="Trebuchet MS"/>
                <a:cs typeface="Trebuchet MS"/>
              </a:rPr>
              <a:t>N</a:t>
            </a:r>
            <a:r>
              <a:rPr dirty="0" sz="9900" spc="1080">
                <a:solidFill>
                  <a:srgbClr val="ECECEC"/>
                </a:solidFill>
                <a:latin typeface="Trebuchet MS"/>
                <a:cs typeface="Trebuchet MS"/>
              </a:rPr>
              <a:t>D</a:t>
            </a:r>
            <a:r>
              <a:rPr dirty="0" sz="9900" spc="-120">
                <a:solidFill>
                  <a:srgbClr val="ECECEC"/>
                </a:solidFill>
                <a:latin typeface="Trebuchet MS"/>
                <a:cs typeface="Trebuchet MS"/>
              </a:rPr>
              <a:t>I</a:t>
            </a:r>
            <a:r>
              <a:rPr dirty="0" sz="9900" spc="869">
                <a:solidFill>
                  <a:srgbClr val="ECECEC"/>
                </a:solidFill>
                <a:latin typeface="Trebuchet MS"/>
                <a:cs typeface="Trebuchet MS"/>
              </a:rPr>
              <a:t>X</a:t>
            </a:r>
            <a:endParaRPr sz="99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6000" y="8645587"/>
            <a:ext cx="5862955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55">
                <a:solidFill>
                  <a:srgbClr val="ECECEC"/>
                </a:solidFill>
                <a:latin typeface="Trebuchet MS"/>
                <a:cs typeface="Trebuchet MS"/>
              </a:rPr>
              <a:t>Market,</a:t>
            </a:r>
            <a:r>
              <a:rPr dirty="0" sz="3500" spc="-210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3500" spc="155">
                <a:solidFill>
                  <a:srgbClr val="ECECEC"/>
                </a:solidFill>
                <a:latin typeface="Trebuchet MS"/>
                <a:cs typeface="Trebuchet MS"/>
              </a:rPr>
              <a:t>Competive</a:t>
            </a:r>
            <a:r>
              <a:rPr dirty="0" sz="3500" spc="-210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3500" spc="140">
                <a:solidFill>
                  <a:srgbClr val="ECECEC"/>
                </a:solidFill>
                <a:latin typeface="Trebuchet MS"/>
                <a:cs typeface="Trebuchet MS"/>
              </a:rPr>
              <a:t>Analysis</a:t>
            </a:r>
            <a:endParaRPr sz="3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00" y="7873610"/>
            <a:ext cx="7130415" cy="890269"/>
          </a:xfrm>
          <a:prstGeom prst="rect">
            <a:avLst/>
          </a:prstGeom>
        </p:spPr>
        <p:txBody>
          <a:bodyPr wrap="square" lIns="0" tIns="74930" rIns="0" bIns="0" rtlCol="0" vert="horz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590"/>
              </a:spcBef>
            </a:pPr>
            <a:r>
              <a:rPr dirty="0" sz="2150" spc="-35" b="1">
                <a:solidFill>
                  <a:srgbClr val="FF5757"/>
                </a:solidFill>
                <a:latin typeface="Arial"/>
                <a:cs typeface="Arial"/>
              </a:rPr>
              <a:t>BigID</a:t>
            </a:r>
            <a:r>
              <a:rPr dirty="0" sz="2150" spc="-35">
                <a:solidFill>
                  <a:srgbClr val="ECECEC"/>
                </a:solidFill>
                <a:latin typeface="Microsoft Sans Serif"/>
                <a:cs typeface="Microsoft Sans Serif"/>
              </a:rPr>
              <a:t>: </a:t>
            </a:r>
            <a:r>
              <a:rPr dirty="0" sz="2150" spc="120">
                <a:solidFill>
                  <a:srgbClr val="ECECEC"/>
                </a:solidFill>
                <a:latin typeface="Microsoft Sans Serif"/>
                <a:cs typeface="Microsoft Sans Serif"/>
              </a:rPr>
              <a:t>Data-driven</a:t>
            </a:r>
            <a:r>
              <a:rPr dirty="0" sz="2150" spc="-3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130">
                <a:solidFill>
                  <a:srgbClr val="ECECEC"/>
                </a:solidFill>
                <a:latin typeface="Microsoft Sans Serif"/>
                <a:cs typeface="Microsoft Sans Serif"/>
              </a:rPr>
              <a:t>protection</a:t>
            </a:r>
            <a:r>
              <a:rPr dirty="0" sz="2150" spc="-3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170">
                <a:solidFill>
                  <a:srgbClr val="ECECEC"/>
                </a:solidFill>
                <a:latin typeface="Microsoft Sans Serif"/>
                <a:cs typeface="Microsoft Sans Serif"/>
              </a:rPr>
              <a:t>and</a:t>
            </a:r>
            <a:r>
              <a:rPr dirty="0" sz="2150" spc="-35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95">
                <a:solidFill>
                  <a:srgbClr val="ECECEC"/>
                </a:solidFill>
                <a:latin typeface="Microsoft Sans Serif"/>
                <a:cs typeface="Microsoft Sans Serif"/>
              </a:rPr>
              <a:t>privacy</a:t>
            </a:r>
            <a:r>
              <a:rPr dirty="0" sz="2150" spc="-3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125">
                <a:solidFill>
                  <a:srgbClr val="ECECEC"/>
                </a:solidFill>
                <a:latin typeface="Microsoft Sans Serif"/>
                <a:cs typeface="Microsoft Sans Serif"/>
              </a:rPr>
              <a:t>compliance </a:t>
            </a:r>
            <a:r>
              <a:rPr dirty="0" sz="2150" spc="-555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135">
                <a:solidFill>
                  <a:srgbClr val="ECECEC"/>
                </a:solidFill>
                <a:latin typeface="Microsoft Sans Serif"/>
                <a:cs typeface="Microsoft Sans Serif"/>
              </a:rPr>
              <a:t>platform. </a:t>
            </a:r>
            <a:r>
              <a:rPr dirty="0" sz="2150" spc="75">
                <a:solidFill>
                  <a:srgbClr val="ECECEC"/>
                </a:solidFill>
                <a:latin typeface="Microsoft Sans Serif"/>
                <a:cs typeface="Microsoft Sans Serif"/>
              </a:rPr>
              <a:t>Improves </a:t>
            </a:r>
            <a:r>
              <a:rPr dirty="0" sz="2150" spc="110">
                <a:solidFill>
                  <a:srgbClr val="ECECEC"/>
                </a:solidFill>
                <a:latin typeface="Microsoft Sans Serif"/>
                <a:cs typeface="Microsoft Sans Serif"/>
              </a:rPr>
              <a:t>how </a:t>
            </a:r>
            <a:r>
              <a:rPr dirty="0" sz="2150" spc="75">
                <a:solidFill>
                  <a:srgbClr val="ECECEC"/>
                </a:solidFill>
                <a:latin typeface="Microsoft Sans Serif"/>
                <a:cs typeface="Microsoft Sans Serif"/>
              </a:rPr>
              <a:t>enterprises </a:t>
            </a:r>
            <a:r>
              <a:rPr dirty="0" sz="2150" spc="150">
                <a:solidFill>
                  <a:srgbClr val="ECECEC"/>
                </a:solidFill>
                <a:latin typeface="Microsoft Sans Serif"/>
                <a:cs typeface="Microsoft Sans Serif"/>
              </a:rPr>
              <a:t>protect </a:t>
            </a:r>
            <a:r>
              <a:rPr dirty="0" sz="2150" spc="170">
                <a:solidFill>
                  <a:srgbClr val="ECECEC"/>
                </a:solidFill>
                <a:latin typeface="Microsoft Sans Serif"/>
                <a:cs typeface="Microsoft Sans Serif"/>
              </a:rPr>
              <a:t>and </a:t>
            </a:r>
            <a:r>
              <a:rPr dirty="0" sz="2150" spc="175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165">
                <a:solidFill>
                  <a:srgbClr val="ECECEC"/>
                </a:solidFill>
                <a:latin typeface="Microsoft Sans Serif"/>
                <a:cs typeface="Microsoft Sans Serif"/>
              </a:rPr>
              <a:t>manage</a:t>
            </a:r>
            <a:r>
              <a:rPr dirty="0" sz="2150" spc="-4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90">
                <a:solidFill>
                  <a:srgbClr val="ECECEC"/>
                </a:solidFill>
                <a:latin typeface="Microsoft Sans Serif"/>
                <a:cs typeface="Microsoft Sans Serif"/>
              </a:rPr>
              <a:t>personal</a:t>
            </a:r>
            <a:r>
              <a:rPr dirty="0" sz="2150" spc="-4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200">
                <a:solidFill>
                  <a:srgbClr val="ECECEC"/>
                </a:solidFill>
                <a:latin typeface="Microsoft Sans Serif"/>
                <a:cs typeface="Microsoft Sans Serif"/>
              </a:rPr>
              <a:t>data</a:t>
            </a:r>
            <a:r>
              <a:rPr dirty="0" sz="2150" spc="-4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75">
                <a:solidFill>
                  <a:srgbClr val="ECECEC"/>
                </a:solidFill>
                <a:latin typeface="Microsoft Sans Serif"/>
                <a:cs typeface="Microsoft Sans Serif"/>
              </a:rPr>
              <a:t>privacy.</a:t>
            </a:r>
            <a:r>
              <a:rPr dirty="0" sz="2150" spc="-35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105">
                <a:solidFill>
                  <a:srgbClr val="ECECEC"/>
                </a:solidFill>
                <a:latin typeface="Microsoft Sans Serif"/>
                <a:cs typeface="Microsoft Sans Serif"/>
              </a:rPr>
              <a:t>Limited</a:t>
            </a:r>
            <a:r>
              <a:rPr dirty="0" sz="2150" spc="-4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170">
                <a:solidFill>
                  <a:srgbClr val="ECECEC"/>
                </a:solidFill>
                <a:latin typeface="Microsoft Sans Serif"/>
                <a:cs typeface="Microsoft Sans Serif"/>
              </a:rPr>
              <a:t>to</a:t>
            </a:r>
            <a:r>
              <a:rPr dirty="0" sz="2150" spc="-4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-60">
                <a:solidFill>
                  <a:srgbClr val="ECECEC"/>
                </a:solidFill>
                <a:latin typeface="Microsoft Sans Serif"/>
                <a:cs typeface="Microsoft Sans Serif"/>
              </a:rPr>
              <a:t>PII</a:t>
            </a:r>
            <a:r>
              <a:rPr dirty="0" sz="2150" spc="-35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105">
                <a:solidFill>
                  <a:srgbClr val="ECECEC"/>
                </a:solidFill>
                <a:latin typeface="Microsoft Sans Serif"/>
                <a:cs typeface="Microsoft Sans Serif"/>
              </a:rPr>
              <a:t>&amp;</a:t>
            </a:r>
            <a:r>
              <a:rPr dirty="0" sz="2150" spc="-4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-35">
                <a:solidFill>
                  <a:srgbClr val="ECECEC"/>
                </a:solidFill>
                <a:latin typeface="Microsoft Sans Serif"/>
                <a:cs typeface="Microsoft Sans Serif"/>
              </a:rPr>
              <a:t>PHI</a:t>
            </a:r>
            <a:endParaRPr sz="215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593671" y="1972892"/>
            <a:ext cx="7827009" cy="6459855"/>
            <a:chOff x="9593671" y="1972892"/>
            <a:chExt cx="7827009" cy="6459855"/>
          </a:xfrm>
        </p:grpSpPr>
        <p:sp>
          <p:nvSpPr>
            <p:cNvPr id="4" name="object 4"/>
            <p:cNvSpPr/>
            <p:nvPr/>
          </p:nvSpPr>
          <p:spPr>
            <a:xfrm>
              <a:off x="13475543" y="5238844"/>
              <a:ext cx="3892550" cy="0"/>
            </a:xfrm>
            <a:custGeom>
              <a:avLst/>
              <a:gdLst/>
              <a:ahLst/>
              <a:cxnLst/>
              <a:rect l="l" t="t" r="r" b="b"/>
              <a:pathLst>
                <a:path w="3892550" h="0">
                  <a:moveTo>
                    <a:pt x="0" y="0"/>
                  </a:moveTo>
                  <a:lnTo>
                    <a:pt x="3892476" y="0"/>
                  </a:lnTo>
                </a:path>
              </a:pathLst>
            </a:custGeom>
            <a:ln w="19049">
              <a:solidFill>
                <a:srgbClr val="F1F4F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7372782" y="5210268"/>
              <a:ext cx="38100" cy="57150"/>
            </a:xfrm>
            <a:custGeom>
              <a:avLst/>
              <a:gdLst/>
              <a:ahLst/>
              <a:cxnLst/>
              <a:rect l="l" t="t" r="r" b="b"/>
              <a:pathLst>
                <a:path w="38100" h="57150">
                  <a:moveTo>
                    <a:pt x="0" y="57149"/>
                  </a:moveTo>
                  <a:lnTo>
                    <a:pt x="0" y="0"/>
                  </a:lnTo>
                  <a:lnTo>
                    <a:pt x="38099" y="28574"/>
                  </a:lnTo>
                  <a:lnTo>
                    <a:pt x="0" y="57149"/>
                  </a:lnTo>
                  <a:close/>
                </a:path>
              </a:pathLst>
            </a:custGeom>
            <a:solidFill>
              <a:srgbClr val="F1F4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7372782" y="5210268"/>
              <a:ext cx="38100" cy="57150"/>
            </a:xfrm>
            <a:custGeom>
              <a:avLst/>
              <a:gdLst/>
              <a:ahLst/>
              <a:cxnLst/>
              <a:rect l="l" t="t" r="r" b="b"/>
              <a:pathLst>
                <a:path w="38100" h="57150">
                  <a:moveTo>
                    <a:pt x="0" y="0"/>
                  </a:moveTo>
                  <a:lnTo>
                    <a:pt x="38099" y="28574"/>
                  </a:lnTo>
                  <a:lnTo>
                    <a:pt x="0" y="5714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1F4F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3490463" y="2025279"/>
              <a:ext cx="0" cy="3213735"/>
            </a:xfrm>
            <a:custGeom>
              <a:avLst/>
              <a:gdLst/>
              <a:ahLst/>
              <a:cxnLst/>
              <a:rect l="l" t="t" r="r" b="b"/>
              <a:pathLst>
                <a:path w="0" h="3213735">
                  <a:moveTo>
                    <a:pt x="0" y="3213491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1F4F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3461888" y="1982417"/>
              <a:ext cx="57150" cy="38100"/>
            </a:xfrm>
            <a:custGeom>
              <a:avLst/>
              <a:gdLst/>
              <a:ahLst/>
              <a:cxnLst/>
              <a:rect l="l" t="t" r="r" b="b"/>
              <a:pathLst>
                <a:path w="57150" h="38100">
                  <a:moveTo>
                    <a:pt x="57149" y="38099"/>
                  </a:moveTo>
                  <a:lnTo>
                    <a:pt x="0" y="38099"/>
                  </a:lnTo>
                  <a:lnTo>
                    <a:pt x="28574" y="0"/>
                  </a:lnTo>
                  <a:lnTo>
                    <a:pt x="57149" y="38099"/>
                  </a:lnTo>
                  <a:close/>
                </a:path>
              </a:pathLst>
            </a:custGeom>
            <a:solidFill>
              <a:srgbClr val="F1F4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3461888" y="1982417"/>
              <a:ext cx="57150" cy="38100"/>
            </a:xfrm>
            <a:custGeom>
              <a:avLst/>
              <a:gdLst/>
              <a:ahLst/>
              <a:cxnLst/>
              <a:rect l="l" t="t" r="r" b="b"/>
              <a:pathLst>
                <a:path w="57150" h="38100">
                  <a:moveTo>
                    <a:pt x="0" y="38099"/>
                  </a:moveTo>
                  <a:lnTo>
                    <a:pt x="28574" y="0"/>
                  </a:lnTo>
                  <a:lnTo>
                    <a:pt x="57149" y="38099"/>
                  </a:lnTo>
                  <a:lnTo>
                    <a:pt x="0" y="38099"/>
                  </a:lnTo>
                  <a:close/>
                </a:path>
              </a:pathLst>
            </a:custGeom>
            <a:ln w="19049">
              <a:solidFill>
                <a:srgbClr val="F1F4F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646059" y="5226331"/>
              <a:ext cx="3844925" cy="12700"/>
            </a:xfrm>
            <a:custGeom>
              <a:avLst/>
              <a:gdLst/>
              <a:ahLst/>
              <a:cxnLst/>
              <a:rect l="l" t="t" r="r" b="b"/>
              <a:pathLst>
                <a:path w="3844925" h="12700">
                  <a:moveTo>
                    <a:pt x="3844417" y="12512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1F4F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603196" y="5197740"/>
              <a:ext cx="38735" cy="57150"/>
            </a:xfrm>
            <a:custGeom>
              <a:avLst/>
              <a:gdLst/>
              <a:ahLst/>
              <a:cxnLst/>
              <a:rect l="l" t="t" r="r" b="b"/>
              <a:pathLst>
                <a:path w="38734" h="57150">
                  <a:moveTo>
                    <a:pt x="38192" y="0"/>
                  </a:moveTo>
                  <a:lnTo>
                    <a:pt x="38006" y="57149"/>
                  </a:lnTo>
                  <a:lnTo>
                    <a:pt x="0" y="28450"/>
                  </a:lnTo>
                  <a:lnTo>
                    <a:pt x="38192" y="0"/>
                  </a:lnTo>
                  <a:close/>
                </a:path>
              </a:pathLst>
            </a:custGeom>
            <a:solidFill>
              <a:srgbClr val="F1F4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603196" y="5197740"/>
              <a:ext cx="38735" cy="57150"/>
            </a:xfrm>
            <a:custGeom>
              <a:avLst/>
              <a:gdLst/>
              <a:ahLst/>
              <a:cxnLst/>
              <a:rect l="l" t="t" r="r" b="b"/>
              <a:pathLst>
                <a:path w="38734" h="57150">
                  <a:moveTo>
                    <a:pt x="38006" y="57149"/>
                  </a:moveTo>
                  <a:lnTo>
                    <a:pt x="0" y="28450"/>
                  </a:lnTo>
                  <a:lnTo>
                    <a:pt x="38192" y="0"/>
                  </a:lnTo>
                  <a:lnTo>
                    <a:pt x="38006" y="57149"/>
                  </a:lnTo>
                  <a:close/>
                </a:path>
              </a:pathLst>
            </a:custGeom>
            <a:ln w="19049">
              <a:solidFill>
                <a:srgbClr val="F1F4F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3490502" y="5226194"/>
              <a:ext cx="0" cy="3154045"/>
            </a:xfrm>
            <a:custGeom>
              <a:avLst/>
              <a:gdLst/>
              <a:ahLst/>
              <a:cxnLst/>
              <a:rect l="l" t="t" r="r" b="b"/>
              <a:pathLst>
                <a:path w="0" h="3154045">
                  <a:moveTo>
                    <a:pt x="0" y="0"/>
                  </a:moveTo>
                  <a:lnTo>
                    <a:pt x="0" y="3153735"/>
                  </a:lnTo>
                </a:path>
              </a:pathLst>
            </a:custGeom>
            <a:ln w="19049">
              <a:solidFill>
                <a:srgbClr val="F1F4F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3461927" y="8384693"/>
              <a:ext cx="57150" cy="38100"/>
            </a:xfrm>
            <a:custGeom>
              <a:avLst/>
              <a:gdLst/>
              <a:ahLst/>
              <a:cxnLst/>
              <a:rect l="l" t="t" r="r" b="b"/>
              <a:pathLst>
                <a:path w="57150" h="38100">
                  <a:moveTo>
                    <a:pt x="0" y="0"/>
                  </a:moveTo>
                  <a:lnTo>
                    <a:pt x="57149" y="0"/>
                  </a:lnTo>
                  <a:lnTo>
                    <a:pt x="28574" y="380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4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3461927" y="8384693"/>
              <a:ext cx="57150" cy="38100"/>
            </a:xfrm>
            <a:custGeom>
              <a:avLst/>
              <a:gdLst/>
              <a:ahLst/>
              <a:cxnLst/>
              <a:rect l="l" t="t" r="r" b="b"/>
              <a:pathLst>
                <a:path w="57150" h="38100">
                  <a:moveTo>
                    <a:pt x="57149" y="0"/>
                  </a:moveTo>
                  <a:lnTo>
                    <a:pt x="28574" y="38099"/>
                  </a:lnTo>
                  <a:lnTo>
                    <a:pt x="0" y="0"/>
                  </a:lnTo>
                  <a:lnTo>
                    <a:pt x="57149" y="0"/>
                  </a:lnTo>
                  <a:close/>
                </a:path>
              </a:pathLst>
            </a:custGeom>
            <a:ln w="19049">
              <a:solidFill>
                <a:srgbClr val="F1F4F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5082252" y="3305898"/>
              <a:ext cx="240665" cy="240665"/>
            </a:xfrm>
            <a:custGeom>
              <a:avLst/>
              <a:gdLst/>
              <a:ahLst/>
              <a:cxnLst/>
              <a:rect l="l" t="t" r="r" b="b"/>
              <a:pathLst>
                <a:path w="240665" h="240664">
                  <a:moveTo>
                    <a:pt x="120332" y="240664"/>
                  </a:moveTo>
                  <a:lnTo>
                    <a:pt x="73492" y="231208"/>
                  </a:lnTo>
                  <a:lnTo>
                    <a:pt x="35243" y="205420"/>
                  </a:lnTo>
                  <a:lnTo>
                    <a:pt x="9455" y="167171"/>
                  </a:lnTo>
                  <a:lnTo>
                    <a:pt x="0" y="120329"/>
                  </a:lnTo>
                  <a:lnTo>
                    <a:pt x="9455" y="73493"/>
                  </a:lnTo>
                  <a:lnTo>
                    <a:pt x="35243" y="35244"/>
                  </a:lnTo>
                  <a:lnTo>
                    <a:pt x="73492" y="9456"/>
                  </a:lnTo>
                  <a:lnTo>
                    <a:pt x="120331" y="0"/>
                  </a:lnTo>
                  <a:lnTo>
                    <a:pt x="167170" y="9456"/>
                  </a:lnTo>
                  <a:lnTo>
                    <a:pt x="205419" y="35244"/>
                  </a:lnTo>
                  <a:lnTo>
                    <a:pt x="231208" y="73493"/>
                  </a:lnTo>
                  <a:lnTo>
                    <a:pt x="240663" y="120332"/>
                  </a:lnTo>
                  <a:lnTo>
                    <a:pt x="231208" y="167171"/>
                  </a:lnTo>
                  <a:lnTo>
                    <a:pt x="205419" y="205420"/>
                  </a:lnTo>
                  <a:lnTo>
                    <a:pt x="167170" y="231208"/>
                  </a:lnTo>
                  <a:lnTo>
                    <a:pt x="120332" y="240664"/>
                  </a:lnTo>
                  <a:close/>
                </a:path>
              </a:pathLst>
            </a:custGeom>
            <a:solidFill>
              <a:srgbClr val="605C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5082252" y="3305898"/>
              <a:ext cx="240665" cy="240665"/>
            </a:xfrm>
            <a:custGeom>
              <a:avLst/>
              <a:gdLst/>
              <a:ahLst/>
              <a:cxnLst/>
              <a:rect l="l" t="t" r="r" b="b"/>
              <a:pathLst>
                <a:path w="240665" h="240664">
                  <a:moveTo>
                    <a:pt x="120332" y="240664"/>
                  </a:moveTo>
                  <a:lnTo>
                    <a:pt x="73492" y="231208"/>
                  </a:lnTo>
                  <a:lnTo>
                    <a:pt x="35243" y="205420"/>
                  </a:lnTo>
                  <a:lnTo>
                    <a:pt x="9455" y="167171"/>
                  </a:lnTo>
                  <a:lnTo>
                    <a:pt x="0" y="120329"/>
                  </a:lnTo>
                  <a:lnTo>
                    <a:pt x="9455" y="73493"/>
                  </a:lnTo>
                  <a:lnTo>
                    <a:pt x="35243" y="35244"/>
                  </a:lnTo>
                  <a:lnTo>
                    <a:pt x="73492" y="9456"/>
                  </a:lnTo>
                  <a:lnTo>
                    <a:pt x="120331" y="0"/>
                  </a:lnTo>
                  <a:lnTo>
                    <a:pt x="167170" y="9456"/>
                  </a:lnTo>
                  <a:lnTo>
                    <a:pt x="205419" y="35244"/>
                  </a:lnTo>
                  <a:lnTo>
                    <a:pt x="231208" y="73493"/>
                  </a:lnTo>
                  <a:lnTo>
                    <a:pt x="240663" y="120332"/>
                  </a:lnTo>
                  <a:lnTo>
                    <a:pt x="231208" y="167171"/>
                  </a:lnTo>
                  <a:lnTo>
                    <a:pt x="205419" y="205420"/>
                  </a:lnTo>
                  <a:lnTo>
                    <a:pt x="167170" y="231208"/>
                  </a:lnTo>
                  <a:lnTo>
                    <a:pt x="120332" y="240664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28059" y="2897788"/>
              <a:ext cx="240663" cy="24066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97497" y="5493989"/>
              <a:ext cx="240662" cy="24066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83342" y="7240315"/>
              <a:ext cx="240664" cy="24066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6271303" y="3942633"/>
              <a:ext cx="300990" cy="300990"/>
            </a:xfrm>
            <a:custGeom>
              <a:avLst/>
              <a:gdLst/>
              <a:ahLst/>
              <a:cxnLst/>
              <a:rect l="l" t="t" r="r" b="b"/>
              <a:pathLst>
                <a:path w="300990" h="300989">
                  <a:moveTo>
                    <a:pt x="300636" y="300636"/>
                  </a:moveTo>
                  <a:lnTo>
                    <a:pt x="0" y="300636"/>
                  </a:lnTo>
                  <a:lnTo>
                    <a:pt x="0" y="0"/>
                  </a:lnTo>
                  <a:lnTo>
                    <a:pt x="300636" y="0"/>
                  </a:lnTo>
                  <a:lnTo>
                    <a:pt x="300636" y="300636"/>
                  </a:lnTo>
                  <a:close/>
                </a:path>
              </a:pathLst>
            </a:custGeom>
            <a:solidFill>
              <a:srgbClr val="FD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4223426" y="6346676"/>
              <a:ext cx="240665" cy="240665"/>
            </a:xfrm>
            <a:custGeom>
              <a:avLst/>
              <a:gdLst/>
              <a:ahLst/>
              <a:cxnLst/>
              <a:rect l="l" t="t" r="r" b="b"/>
              <a:pathLst>
                <a:path w="240665" h="240665">
                  <a:moveTo>
                    <a:pt x="120331" y="240664"/>
                  </a:moveTo>
                  <a:lnTo>
                    <a:pt x="73493" y="231208"/>
                  </a:lnTo>
                  <a:lnTo>
                    <a:pt x="35244" y="205420"/>
                  </a:lnTo>
                  <a:lnTo>
                    <a:pt x="9456" y="167171"/>
                  </a:lnTo>
                  <a:lnTo>
                    <a:pt x="0" y="120331"/>
                  </a:lnTo>
                  <a:lnTo>
                    <a:pt x="9456" y="73493"/>
                  </a:lnTo>
                  <a:lnTo>
                    <a:pt x="35244" y="35244"/>
                  </a:lnTo>
                  <a:lnTo>
                    <a:pt x="73493" y="9456"/>
                  </a:lnTo>
                  <a:lnTo>
                    <a:pt x="120331" y="0"/>
                  </a:lnTo>
                  <a:lnTo>
                    <a:pt x="167170" y="9456"/>
                  </a:lnTo>
                  <a:lnTo>
                    <a:pt x="205420" y="35244"/>
                  </a:lnTo>
                  <a:lnTo>
                    <a:pt x="231208" y="73493"/>
                  </a:lnTo>
                  <a:lnTo>
                    <a:pt x="240664" y="120333"/>
                  </a:lnTo>
                  <a:lnTo>
                    <a:pt x="231208" y="167171"/>
                  </a:lnTo>
                  <a:lnTo>
                    <a:pt x="205420" y="205420"/>
                  </a:lnTo>
                  <a:lnTo>
                    <a:pt x="167170" y="231208"/>
                  </a:lnTo>
                  <a:lnTo>
                    <a:pt x="120331" y="240664"/>
                  </a:lnTo>
                  <a:close/>
                </a:path>
              </a:pathLst>
            </a:custGeom>
            <a:solidFill>
              <a:srgbClr val="605C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4223416" y="4797907"/>
              <a:ext cx="240665" cy="1790064"/>
            </a:xfrm>
            <a:custGeom>
              <a:avLst/>
              <a:gdLst/>
              <a:ahLst/>
              <a:cxnLst/>
              <a:rect l="l" t="t" r="r" b="b"/>
              <a:pathLst>
                <a:path w="240665" h="1790065">
                  <a:moveTo>
                    <a:pt x="240665" y="1669110"/>
                  </a:moveTo>
                  <a:lnTo>
                    <a:pt x="231216" y="1622272"/>
                  </a:lnTo>
                  <a:lnTo>
                    <a:pt x="205422" y="1584020"/>
                  </a:lnTo>
                  <a:lnTo>
                    <a:pt x="167170" y="1558226"/>
                  </a:lnTo>
                  <a:lnTo>
                    <a:pt x="120332" y="1548777"/>
                  </a:lnTo>
                  <a:lnTo>
                    <a:pt x="73494" y="1558226"/>
                  </a:lnTo>
                  <a:lnTo>
                    <a:pt x="35242" y="1584020"/>
                  </a:lnTo>
                  <a:lnTo>
                    <a:pt x="9461" y="1622272"/>
                  </a:lnTo>
                  <a:lnTo>
                    <a:pt x="0" y="1669110"/>
                  </a:lnTo>
                  <a:lnTo>
                    <a:pt x="9461" y="1715947"/>
                  </a:lnTo>
                  <a:lnTo>
                    <a:pt x="35242" y="1754200"/>
                  </a:lnTo>
                  <a:lnTo>
                    <a:pt x="73494" y="1779981"/>
                  </a:lnTo>
                  <a:lnTo>
                    <a:pt x="120332" y="1789442"/>
                  </a:lnTo>
                  <a:lnTo>
                    <a:pt x="167170" y="1779981"/>
                  </a:lnTo>
                  <a:lnTo>
                    <a:pt x="205422" y="1754200"/>
                  </a:lnTo>
                  <a:lnTo>
                    <a:pt x="231216" y="1715947"/>
                  </a:lnTo>
                  <a:lnTo>
                    <a:pt x="240665" y="1669110"/>
                  </a:lnTo>
                  <a:close/>
                </a:path>
                <a:path w="240665" h="1790065">
                  <a:moveTo>
                    <a:pt x="240665" y="120345"/>
                  </a:moveTo>
                  <a:lnTo>
                    <a:pt x="231216" y="73494"/>
                  </a:lnTo>
                  <a:lnTo>
                    <a:pt x="205422" y="35255"/>
                  </a:lnTo>
                  <a:lnTo>
                    <a:pt x="167170" y="9461"/>
                  </a:lnTo>
                  <a:lnTo>
                    <a:pt x="120332" y="0"/>
                  </a:lnTo>
                  <a:lnTo>
                    <a:pt x="73494" y="9461"/>
                  </a:lnTo>
                  <a:lnTo>
                    <a:pt x="35242" y="35255"/>
                  </a:lnTo>
                  <a:lnTo>
                    <a:pt x="9461" y="73494"/>
                  </a:lnTo>
                  <a:lnTo>
                    <a:pt x="0" y="120332"/>
                  </a:lnTo>
                  <a:lnTo>
                    <a:pt x="9461" y="167182"/>
                  </a:lnTo>
                  <a:lnTo>
                    <a:pt x="35242" y="205422"/>
                  </a:lnTo>
                  <a:lnTo>
                    <a:pt x="73494" y="231216"/>
                  </a:lnTo>
                  <a:lnTo>
                    <a:pt x="120332" y="240665"/>
                  </a:lnTo>
                  <a:lnTo>
                    <a:pt x="167170" y="231216"/>
                  </a:lnTo>
                  <a:lnTo>
                    <a:pt x="205422" y="205422"/>
                  </a:lnTo>
                  <a:lnTo>
                    <a:pt x="231216" y="167182"/>
                  </a:lnTo>
                  <a:lnTo>
                    <a:pt x="240665" y="120345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15519852" y="3257054"/>
            <a:ext cx="102870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55">
                <a:solidFill>
                  <a:srgbClr val="F1F4F5"/>
                </a:solidFill>
                <a:latin typeface="Microsoft Sans Serif"/>
                <a:cs typeface="Microsoft Sans Serif"/>
              </a:rPr>
              <a:t>Privacera</a:t>
            </a:r>
            <a:endParaRPr sz="175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425478" y="2848944"/>
            <a:ext cx="86868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130">
                <a:solidFill>
                  <a:srgbClr val="F1F4F5"/>
                </a:solidFill>
                <a:latin typeface="Microsoft Sans Serif"/>
                <a:cs typeface="Microsoft Sans Serif"/>
              </a:rPr>
              <a:t>Immuta</a:t>
            </a:r>
            <a:endParaRPr sz="175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818808" y="5445145"/>
            <a:ext cx="821055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50">
                <a:solidFill>
                  <a:srgbClr val="F1F4F5"/>
                </a:solidFill>
                <a:latin typeface="Microsoft Sans Serif"/>
                <a:cs typeface="Microsoft Sans Serif"/>
              </a:rPr>
              <a:t>Securiti</a:t>
            </a:r>
            <a:endParaRPr sz="175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588625" y="7191471"/>
            <a:ext cx="1007744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55">
                <a:solidFill>
                  <a:srgbClr val="F1F4F5"/>
                </a:solidFill>
                <a:latin typeface="Microsoft Sans Serif"/>
                <a:cs typeface="Microsoft Sans Serif"/>
              </a:rPr>
              <a:t>Solidatus</a:t>
            </a:r>
            <a:endParaRPr sz="175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509321" y="1368012"/>
            <a:ext cx="2035810" cy="373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250" spc="90">
                <a:solidFill>
                  <a:srgbClr val="F1F4F5"/>
                </a:solidFill>
                <a:latin typeface="Microsoft Sans Serif"/>
                <a:cs typeface="Microsoft Sans Serif"/>
              </a:rPr>
              <a:t>Cyber</a:t>
            </a:r>
            <a:r>
              <a:rPr dirty="0" sz="2250" spc="-100">
                <a:solidFill>
                  <a:srgbClr val="F1F4F5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75">
                <a:solidFill>
                  <a:srgbClr val="F1F4F5"/>
                </a:solidFill>
                <a:latin typeface="Microsoft Sans Serif"/>
                <a:cs typeface="Microsoft Sans Serif"/>
              </a:rPr>
              <a:t>Security</a:t>
            </a:r>
            <a:endParaRPr sz="225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6690644" y="3880909"/>
            <a:ext cx="742315" cy="3371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50" spc="-140" b="1">
                <a:solidFill>
                  <a:srgbClr val="FD6666"/>
                </a:solidFill>
                <a:latin typeface="Arial"/>
                <a:cs typeface="Arial"/>
              </a:rPr>
              <a:t>S</a:t>
            </a:r>
            <a:r>
              <a:rPr dirty="0" sz="2050" spc="15" b="1">
                <a:solidFill>
                  <a:srgbClr val="FD6666"/>
                </a:solidFill>
                <a:latin typeface="Arial"/>
                <a:cs typeface="Arial"/>
              </a:rPr>
              <a:t>c</a:t>
            </a:r>
            <a:r>
              <a:rPr dirty="0" sz="2050" spc="-40" b="1">
                <a:solidFill>
                  <a:srgbClr val="FD6666"/>
                </a:solidFill>
                <a:latin typeface="Arial"/>
                <a:cs typeface="Arial"/>
              </a:rPr>
              <a:t>o</a:t>
            </a:r>
            <a:r>
              <a:rPr dirty="0" sz="2050" spc="-55" b="1">
                <a:solidFill>
                  <a:srgbClr val="FD6666"/>
                </a:solidFill>
                <a:latin typeface="Arial"/>
                <a:cs typeface="Arial"/>
              </a:rPr>
              <a:t>u</a:t>
            </a:r>
            <a:r>
              <a:rPr dirty="0" sz="2050" spc="140" b="1">
                <a:solidFill>
                  <a:srgbClr val="FD6666"/>
                </a:solidFill>
                <a:latin typeface="Arial"/>
                <a:cs typeface="Arial"/>
              </a:rPr>
              <a:t>t</a:t>
            </a:r>
            <a:endParaRPr sz="20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4778752" y="6297831"/>
            <a:ext cx="55245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85">
                <a:solidFill>
                  <a:srgbClr val="F1F4F5"/>
                </a:solidFill>
                <a:latin typeface="Microsoft Sans Serif"/>
                <a:cs typeface="Microsoft Sans Serif"/>
              </a:rPr>
              <a:t>ALTR</a:t>
            </a:r>
            <a:endParaRPr sz="175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4876898" y="4750104"/>
            <a:ext cx="584835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50">
                <a:solidFill>
                  <a:srgbClr val="F1F4F5"/>
                </a:solidFill>
                <a:latin typeface="Microsoft Sans Serif"/>
                <a:cs typeface="Microsoft Sans Serif"/>
              </a:rPr>
              <a:t>B</a:t>
            </a:r>
            <a:r>
              <a:rPr dirty="0" sz="1750" spc="25">
                <a:solidFill>
                  <a:srgbClr val="F1F4F5"/>
                </a:solidFill>
                <a:latin typeface="Microsoft Sans Serif"/>
                <a:cs typeface="Microsoft Sans Serif"/>
              </a:rPr>
              <a:t>i</a:t>
            </a:r>
            <a:r>
              <a:rPr dirty="0" sz="1750" spc="135">
                <a:solidFill>
                  <a:srgbClr val="F1F4F5"/>
                </a:solidFill>
                <a:latin typeface="Microsoft Sans Serif"/>
                <a:cs typeface="Microsoft Sans Serif"/>
              </a:rPr>
              <a:t>g</a:t>
            </a:r>
            <a:r>
              <a:rPr dirty="0" sz="1750" spc="-25">
                <a:solidFill>
                  <a:srgbClr val="F1F4F5"/>
                </a:solidFill>
                <a:latin typeface="Microsoft Sans Serif"/>
                <a:cs typeface="Microsoft Sans Serif"/>
              </a:rPr>
              <a:t>I</a:t>
            </a:r>
            <a:r>
              <a:rPr dirty="0" sz="1750">
                <a:solidFill>
                  <a:srgbClr val="F1F4F5"/>
                </a:solidFill>
                <a:latin typeface="Microsoft Sans Serif"/>
                <a:cs typeface="Microsoft Sans Serif"/>
              </a:rPr>
              <a:t>D</a:t>
            </a:r>
            <a:endParaRPr sz="1750">
              <a:latin typeface="Microsoft Sans Serif"/>
              <a:cs typeface="Microsoft Sans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2552100" y="8567370"/>
            <a:ext cx="1877060" cy="373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250" spc="170">
                <a:solidFill>
                  <a:srgbClr val="F1F4F5"/>
                </a:solidFill>
                <a:latin typeface="Microsoft Sans Serif"/>
                <a:cs typeface="Microsoft Sans Serif"/>
              </a:rPr>
              <a:t>Data</a:t>
            </a:r>
            <a:r>
              <a:rPr dirty="0" sz="2250" spc="-75">
                <a:solidFill>
                  <a:srgbClr val="F1F4F5"/>
                </a:solidFill>
                <a:latin typeface="Microsoft Sans Serif"/>
                <a:cs typeface="Microsoft Sans Serif"/>
              </a:rPr>
              <a:t> </a:t>
            </a:r>
            <a:r>
              <a:rPr dirty="0" sz="2250" spc="90">
                <a:solidFill>
                  <a:srgbClr val="F1F4F5"/>
                </a:solidFill>
                <a:latin typeface="Microsoft Sans Serif"/>
                <a:cs typeface="Microsoft Sans Serif"/>
              </a:rPr>
              <a:t>Insights</a:t>
            </a:r>
            <a:endParaRPr sz="2250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235182" y="4732968"/>
            <a:ext cx="1059180" cy="373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250" spc="25">
                <a:solidFill>
                  <a:srgbClr val="F1F4F5"/>
                </a:solidFill>
                <a:latin typeface="Microsoft Sans Serif"/>
                <a:cs typeface="Microsoft Sans Serif"/>
              </a:rPr>
              <a:t>M</a:t>
            </a:r>
            <a:r>
              <a:rPr dirty="0" sz="2250" spc="195">
                <a:solidFill>
                  <a:srgbClr val="F1F4F5"/>
                </a:solidFill>
                <a:latin typeface="Microsoft Sans Serif"/>
                <a:cs typeface="Microsoft Sans Serif"/>
              </a:rPr>
              <a:t>a</a:t>
            </a:r>
            <a:r>
              <a:rPr dirty="0" sz="2250" spc="160">
                <a:solidFill>
                  <a:srgbClr val="F1F4F5"/>
                </a:solidFill>
                <a:latin typeface="Microsoft Sans Serif"/>
                <a:cs typeface="Microsoft Sans Serif"/>
              </a:rPr>
              <a:t>n</a:t>
            </a:r>
            <a:r>
              <a:rPr dirty="0" sz="2250" spc="80">
                <a:solidFill>
                  <a:srgbClr val="F1F4F5"/>
                </a:solidFill>
                <a:latin typeface="Microsoft Sans Serif"/>
                <a:cs typeface="Microsoft Sans Serif"/>
              </a:rPr>
              <a:t>u</a:t>
            </a:r>
            <a:r>
              <a:rPr dirty="0" sz="2250" spc="195">
                <a:solidFill>
                  <a:srgbClr val="F1F4F5"/>
                </a:solidFill>
                <a:latin typeface="Microsoft Sans Serif"/>
                <a:cs typeface="Microsoft Sans Serif"/>
              </a:rPr>
              <a:t>a</a:t>
            </a:r>
            <a:r>
              <a:rPr dirty="0" sz="2250" spc="45">
                <a:solidFill>
                  <a:srgbClr val="F1F4F5"/>
                </a:solidFill>
                <a:latin typeface="Microsoft Sans Serif"/>
                <a:cs typeface="Microsoft Sans Serif"/>
              </a:rPr>
              <a:t>l</a:t>
            </a:r>
            <a:endParaRPr sz="2250">
              <a:latin typeface="Microsoft Sans Serif"/>
              <a:cs typeface="Microsoft Sans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6417328" y="5258023"/>
            <a:ext cx="1482090" cy="373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250" spc="155">
                <a:solidFill>
                  <a:srgbClr val="F1F4F5"/>
                </a:solidFill>
                <a:latin typeface="Microsoft Sans Serif"/>
                <a:cs typeface="Microsoft Sans Serif"/>
              </a:rPr>
              <a:t>Automatic</a:t>
            </a:r>
            <a:endParaRPr sz="2250">
              <a:latin typeface="Microsoft Sans Serif"/>
              <a:cs typeface="Microsoft Sans Serif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1016000" y="827690"/>
            <a:ext cx="5405755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60">
                <a:solidFill>
                  <a:srgbClr val="ECECEC"/>
                </a:solidFill>
              </a:rPr>
              <a:t>Competitive</a:t>
            </a:r>
            <a:r>
              <a:rPr dirty="0" sz="4200" spc="-160">
                <a:solidFill>
                  <a:srgbClr val="ECECEC"/>
                </a:solidFill>
              </a:rPr>
              <a:t> </a:t>
            </a:r>
            <a:r>
              <a:rPr dirty="0" sz="4200" spc="-90">
                <a:solidFill>
                  <a:srgbClr val="ECECEC"/>
                </a:solidFill>
              </a:rPr>
              <a:t>Analysis</a:t>
            </a:r>
            <a:endParaRPr sz="4200"/>
          </a:p>
        </p:txBody>
      </p:sp>
      <p:pic>
        <p:nvPicPr>
          <p:cNvPr id="36" name="object 3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13187" y="0"/>
            <a:ext cx="3074811" cy="3092413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1016000" y="1863655"/>
            <a:ext cx="7275195" cy="623570"/>
          </a:xfrm>
          <a:prstGeom prst="rect">
            <a:avLst/>
          </a:prstGeom>
        </p:spPr>
        <p:txBody>
          <a:bodyPr wrap="square" lIns="0" tIns="74930" rIns="0" bIns="0" rtlCol="0" vert="horz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590"/>
              </a:spcBef>
            </a:pPr>
            <a:r>
              <a:rPr dirty="0" sz="2150" spc="-90" b="1">
                <a:solidFill>
                  <a:srgbClr val="FF5757"/>
                </a:solidFill>
                <a:latin typeface="Arial"/>
                <a:cs typeface="Arial"/>
              </a:rPr>
              <a:t>A</a:t>
            </a:r>
            <a:r>
              <a:rPr dirty="0" sz="2150" spc="-190" b="1">
                <a:solidFill>
                  <a:srgbClr val="FF5757"/>
                </a:solidFill>
                <a:latin typeface="Arial"/>
                <a:cs typeface="Arial"/>
              </a:rPr>
              <a:t>L</a:t>
            </a:r>
            <a:r>
              <a:rPr dirty="0" sz="2150" spc="-110" b="1">
                <a:solidFill>
                  <a:srgbClr val="FF5757"/>
                </a:solidFill>
                <a:latin typeface="Arial"/>
                <a:cs typeface="Arial"/>
              </a:rPr>
              <a:t>T</a:t>
            </a:r>
            <a:r>
              <a:rPr dirty="0" sz="2150" spc="-185" b="1">
                <a:solidFill>
                  <a:srgbClr val="FF5757"/>
                </a:solidFill>
                <a:latin typeface="Arial"/>
                <a:cs typeface="Arial"/>
              </a:rPr>
              <a:t>R</a:t>
            </a:r>
            <a:r>
              <a:rPr dirty="0" sz="2150" spc="-50">
                <a:solidFill>
                  <a:srgbClr val="ECECEC"/>
                </a:solidFill>
                <a:latin typeface="Microsoft Sans Serif"/>
                <a:cs typeface="Microsoft Sans Serif"/>
              </a:rPr>
              <a:t>:</a:t>
            </a:r>
            <a:r>
              <a:rPr dirty="0" sz="2150" spc="-4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10">
                <a:solidFill>
                  <a:srgbClr val="ECECEC"/>
                </a:solidFill>
                <a:latin typeface="Microsoft Sans Serif"/>
                <a:cs typeface="Microsoft Sans Serif"/>
              </a:rPr>
              <a:t>D</a:t>
            </a:r>
            <a:r>
              <a:rPr dirty="0" sz="2150" spc="180">
                <a:solidFill>
                  <a:srgbClr val="ECECEC"/>
                </a:solidFill>
                <a:latin typeface="Microsoft Sans Serif"/>
                <a:cs typeface="Microsoft Sans Serif"/>
              </a:rPr>
              <a:t>a</a:t>
            </a:r>
            <a:r>
              <a:rPr dirty="0" sz="2150" spc="250">
                <a:solidFill>
                  <a:srgbClr val="ECECEC"/>
                </a:solidFill>
                <a:latin typeface="Microsoft Sans Serif"/>
                <a:cs typeface="Microsoft Sans Serif"/>
              </a:rPr>
              <a:t>t</a:t>
            </a:r>
            <a:r>
              <a:rPr dirty="0" sz="2150" spc="185">
                <a:solidFill>
                  <a:srgbClr val="ECECEC"/>
                </a:solidFill>
                <a:latin typeface="Microsoft Sans Serif"/>
                <a:cs typeface="Microsoft Sans Serif"/>
              </a:rPr>
              <a:t>a</a:t>
            </a:r>
            <a:r>
              <a:rPr dirty="0" sz="2150" spc="-4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-35">
                <a:solidFill>
                  <a:srgbClr val="ECECEC"/>
                </a:solidFill>
                <a:latin typeface="Microsoft Sans Serif"/>
                <a:cs typeface="Microsoft Sans Serif"/>
              </a:rPr>
              <a:t>s</a:t>
            </a:r>
            <a:r>
              <a:rPr dirty="0" sz="2150" spc="30">
                <a:solidFill>
                  <a:srgbClr val="ECECEC"/>
                </a:solidFill>
                <a:latin typeface="Microsoft Sans Serif"/>
                <a:cs typeface="Microsoft Sans Serif"/>
              </a:rPr>
              <a:t>e</a:t>
            </a:r>
            <a:r>
              <a:rPr dirty="0" sz="2150" spc="140">
                <a:solidFill>
                  <a:srgbClr val="ECECEC"/>
                </a:solidFill>
                <a:latin typeface="Microsoft Sans Serif"/>
                <a:cs typeface="Microsoft Sans Serif"/>
              </a:rPr>
              <a:t>c</a:t>
            </a:r>
            <a:r>
              <a:rPr dirty="0" sz="2150" spc="70">
                <a:solidFill>
                  <a:srgbClr val="ECECEC"/>
                </a:solidFill>
                <a:latin typeface="Microsoft Sans Serif"/>
                <a:cs typeface="Microsoft Sans Serif"/>
              </a:rPr>
              <a:t>u</a:t>
            </a:r>
            <a:r>
              <a:rPr dirty="0" sz="2150" spc="100">
                <a:solidFill>
                  <a:srgbClr val="ECECEC"/>
                </a:solidFill>
                <a:latin typeface="Microsoft Sans Serif"/>
                <a:cs typeface="Microsoft Sans Serif"/>
              </a:rPr>
              <a:t>r</a:t>
            </a:r>
            <a:r>
              <a:rPr dirty="0" sz="2150" spc="35">
                <a:solidFill>
                  <a:srgbClr val="ECECEC"/>
                </a:solidFill>
                <a:latin typeface="Microsoft Sans Serif"/>
                <a:cs typeface="Microsoft Sans Serif"/>
              </a:rPr>
              <a:t>i</a:t>
            </a:r>
            <a:r>
              <a:rPr dirty="0" sz="2150" spc="250">
                <a:solidFill>
                  <a:srgbClr val="ECECEC"/>
                </a:solidFill>
                <a:latin typeface="Microsoft Sans Serif"/>
                <a:cs typeface="Microsoft Sans Serif"/>
              </a:rPr>
              <a:t>t</a:t>
            </a:r>
            <a:r>
              <a:rPr dirty="0" sz="2150" spc="35">
                <a:solidFill>
                  <a:srgbClr val="ECECEC"/>
                </a:solidFill>
                <a:latin typeface="Microsoft Sans Serif"/>
                <a:cs typeface="Microsoft Sans Serif"/>
              </a:rPr>
              <a:t>y</a:t>
            </a:r>
            <a:r>
              <a:rPr dirty="0" sz="2150" spc="-4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180">
                <a:solidFill>
                  <a:srgbClr val="ECECEC"/>
                </a:solidFill>
                <a:latin typeface="Microsoft Sans Serif"/>
                <a:cs typeface="Microsoft Sans Serif"/>
              </a:rPr>
              <a:t>p</a:t>
            </a:r>
            <a:r>
              <a:rPr dirty="0" sz="2150" spc="35">
                <a:solidFill>
                  <a:srgbClr val="ECECEC"/>
                </a:solidFill>
                <a:latin typeface="Microsoft Sans Serif"/>
                <a:cs typeface="Microsoft Sans Serif"/>
              </a:rPr>
              <a:t>l</a:t>
            </a:r>
            <a:r>
              <a:rPr dirty="0" sz="2150" spc="180">
                <a:solidFill>
                  <a:srgbClr val="ECECEC"/>
                </a:solidFill>
                <a:latin typeface="Microsoft Sans Serif"/>
                <a:cs typeface="Microsoft Sans Serif"/>
              </a:rPr>
              <a:t>a</a:t>
            </a:r>
            <a:r>
              <a:rPr dirty="0" sz="2150" spc="250">
                <a:solidFill>
                  <a:srgbClr val="ECECEC"/>
                </a:solidFill>
                <a:latin typeface="Microsoft Sans Serif"/>
                <a:cs typeface="Microsoft Sans Serif"/>
              </a:rPr>
              <a:t>t</a:t>
            </a:r>
            <a:r>
              <a:rPr dirty="0" sz="2150" spc="160">
                <a:solidFill>
                  <a:srgbClr val="ECECEC"/>
                </a:solidFill>
                <a:latin typeface="Microsoft Sans Serif"/>
                <a:cs typeface="Microsoft Sans Serif"/>
              </a:rPr>
              <a:t>f</a:t>
            </a:r>
            <a:r>
              <a:rPr dirty="0" sz="2150" spc="90">
                <a:solidFill>
                  <a:srgbClr val="ECECEC"/>
                </a:solidFill>
                <a:latin typeface="Microsoft Sans Serif"/>
                <a:cs typeface="Microsoft Sans Serif"/>
              </a:rPr>
              <a:t>o</a:t>
            </a:r>
            <a:r>
              <a:rPr dirty="0" sz="2150" spc="100">
                <a:solidFill>
                  <a:srgbClr val="ECECEC"/>
                </a:solidFill>
                <a:latin typeface="Microsoft Sans Serif"/>
                <a:cs typeface="Microsoft Sans Serif"/>
              </a:rPr>
              <a:t>r</a:t>
            </a:r>
            <a:r>
              <a:rPr dirty="0" sz="2150" spc="275">
                <a:solidFill>
                  <a:srgbClr val="ECECEC"/>
                </a:solidFill>
                <a:latin typeface="Microsoft Sans Serif"/>
                <a:cs typeface="Microsoft Sans Serif"/>
              </a:rPr>
              <a:t>m</a:t>
            </a:r>
            <a:r>
              <a:rPr dirty="0" sz="2150" spc="-4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180">
                <a:solidFill>
                  <a:srgbClr val="ECECEC"/>
                </a:solidFill>
                <a:latin typeface="Microsoft Sans Serif"/>
                <a:cs typeface="Microsoft Sans Serif"/>
              </a:rPr>
              <a:t>d</a:t>
            </a:r>
            <a:r>
              <a:rPr dirty="0" sz="2150" spc="30">
                <a:solidFill>
                  <a:srgbClr val="ECECEC"/>
                </a:solidFill>
                <a:latin typeface="Microsoft Sans Serif"/>
                <a:cs typeface="Microsoft Sans Serif"/>
              </a:rPr>
              <a:t>e</a:t>
            </a:r>
            <a:r>
              <a:rPr dirty="0" sz="2150" spc="-35">
                <a:solidFill>
                  <a:srgbClr val="ECECEC"/>
                </a:solidFill>
                <a:latin typeface="Microsoft Sans Serif"/>
                <a:cs typeface="Microsoft Sans Serif"/>
              </a:rPr>
              <a:t>s</a:t>
            </a:r>
            <a:r>
              <a:rPr dirty="0" sz="2150" spc="35">
                <a:solidFill>
                  <a:srgbClr val="ECECEC"/>
                </a:solidFill>
                <a:latin typeface="Microsoft Sans Serif"/>
                <a:cs typeface="Microsoft Sans Serif"/>
              </a:rPr>
              <a:t>i</a:t>
            </a:r>
            <a:r>
              <a:rPr dirty="0" sz="2150" spc="180">
                <a:solidFill>
                  <a:srgbClr val="ECECEC"/>
                </a:solidFill>
                <a:latin typeface="Microsoft Sans Serif"/>
                <a:cs typeface="Microsoft Sans Serif"/>
              </a:rPr>
              <a:t>g</a:t>
            </a:r>
            <a:r>
              <a:rPr dirty="0" sz="2150" spc="145">
                <a:solidFill>
                  <a:srgbClr val="ECECEC"/>
                </a:solidFill>
                <a:latin typeface="Microsoft Sans Serif"/>
                <a:cs typeface="Microsoft Sans Serif"/>
              </a:rPr>
              <a:t>n</a:t>
            </a:r>
            <a:r>
              <a:rPr dirty="0" sz="2150" spc="30">
                <a:solidFill>
                  <a:srgbClr val="ECECEC"/>
                </a:solidFill>
                <a:latin typeface="Microsoft Sans Serif"/>
                <a:cs typeface="Microsoft Sans Serif"/>
              </a:rPr>
              <a:t>e</a:t>
            </a:r>
            <a:r>
              <a:rPr dirty="0" sz="2150" spc="185">
                <a:solidFill>
                  <a:srgbClr val="ECECEC"/>
                </a:solidFill>
                <a:latin typeface="Microsoft Sans Serif"/>
                <a:cs typeface="Microsoft Sans Serif"/>
              </a:rPr>
              <a:t>d</a:t>
            </a:r>
            <a:r>
              <a:rPr dirty="0" sz="2150" spc="-4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250">
                <a:solidFill>
                  <a:srgbClr val="ECECEC"/>
                </a:solidFill>
                <a:latin typeface="Microsoft Sans Serif"/>
                <a:cs typeface="Microsoft Sans Serif"/>
              </a:rPr>
              <a:t>t</a:t>
            </a:r>
            <a:r>
              <a:rPr dirty="0" sz="2150" spc="95">
                <a:solidFill>
                  <a:srgbClr val="ECECEC"/>
                </a:solidFill>
                <a:latin typeface="Microsoft Sans Serif"/>
                <a:cs typeface="Microsoft Sans Serif"/>
              </a:rPr>
              <a:t>o</a:t>
            </a:r>
            <a:r>
              <a:rPr dirty="0" sz="2150" spc="-4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180">
                <a:solidFill>
                  <a:srgbClr val="ECECEC"/>
                </a:solidFill>
                <a:latin typeface="Microsoft Sans Serif"/>
                <a:cs typeface="Microsoft Sans Serif"/>
              </a:rPr>
              <a:t>p</a:t>
            </a:r>
            <a:r>
              <a:rPr dirty="0" sz="2150" spc="100">
                <a:solidFill>
                  <a:srgbClr val="ECECEC"/>
                </a:solidFill>
                <a:latin typeface="Microsoft Sans Serif"/>
                <a:cs typeface="Microsoft Sans Serif"/>
              </a:rPr>
              <a:t>r</a:t>
            </a:r>
            <a:r>
              <a:rPr dirty="0" sz="2150" spc="90">
                <a:solidFill>
                  <a:srgbClr val="ECECEC"/>
                </a:solidFill>
                <a:latin typeface="Microsoft Sans Serif"/>
                <a:cs typeface="Microsoft Sans Serif"/>
              </a:rPr>
              <a:t>o</a:t>
            </a:r>
            <a:r>
              <a:rPr dirty="0" sz="2150" spc="-5">
                <a:solidFill>
                  <a:srgbClr val="ECECEC"/>
                </a:solidFill>
                <a:latin typeface="Microsoft Sans Serif"/>
                <a:cs typeface="Microsoft Sans Serif"/>
              </a:rPr>
              <a:t>v</a:t>
            </a:r>
            <a:r>
              <a:rPr dirty="0" sz="2150" spc="35">
                <a:solidFill>
                  <a:srgbClr val="ECECEC"/>
                </a:solidFill>
                <a:latin typeface="Microsoft Sans Serif"/>
                <a:cs typeface="Microsoft Sans Serif"/>
              </a:rPr>
              <a:t>i</a:t>
            </a:r>
            <a:r>
              <a:rPr dirty="0" sz="2150" spc="180">
                <a:solidFill>
                  <a:srgbClr val="ECECEC"/>
                </a:solidFill>
                <a:latin typeface="Microsoft Sans Serif"/>
                <a:cs typeface="Microsoft Sans Serif"/>
              </a:rPr>
              <a:t>d</a:t>
            </a:r>
            <a:r>
              <a:rPr dirty="0" sz="2150" spc="35">
                <a:solidFill>
                  <a:srgbClr val="ECECEC"/>
                </a:solidFill>
                <a:latin typeface="Microsoft Sans Serif"/>
                <a:cs typeface="Microsoft Sans Serif"/>
              </a:rPr>
              <a:t>e</a:t>
            </a:r>
            <a:r>
              <a:rPr dirty="0" sz="2150" spc="-4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70">
                <a:solidFill>
                  <a:srgbClr val="ECECEC"/>
                </a:solidFill>
                <a:latin typeface="Microsoft Sans Serif"/>
                <a:cs typeface="Microsoft Sans Serif"/>
              </a:rPr>
              <a:t>u</a:t>
            </a:r>
            <a:r>
              <a:rPr dirty="0" sz="2150" spc="35">
                <a:solidFill>
                  <a:srgbClr val="ECECEC"/>
                </a:solidFill>
                <a:latin typeface="Microsoft Sans Serif"/>
                <a:cs typeface="Microsoft Sans Serif"/>
              </a:rPr>
              <a:t>l</a:t>
            </a:r>
            <a:r>
              <a:rPr dirty="0" sz="2150" spc="250">
                <a:solidFill>
                  <a:srgbClr val="ECECEC"/>
                </a:solidFill>
                <a:latin typeface="Microsoft Sans Serif"/>
                <a:cs typeface="Microsoft Sans Serif"/>
              </a:rPr>
              <a:t>t</a:t>
            </a:r>
            <a:r>
              <a:rPr dirty="0" sz="2150" spc="100">
                <a:solidFill>
                  <a:srgbClr val="ECECEC"/>
                </a:solidFill>
                <a:latin typeface="Microsoft Sans Serif"/>
                <a:cs typeface="Microsoft Sans Serif"/>
              </a:rPr>
              <a:t>r</a:t>
            </a:r>
            <a:r>
              <a:rPr dirty="0" sz="2150" spc="180">
                <a:solidFill>
                  <a:srgbClr val="ECECEC"/>
                </a:solidFill>
                <a:latin typeface="Microsoft Sans Serif"/>
                <a:cs typeface="Microsoft Sans Serif"/>
              </a:rPr>
              <a:t>a</a:t>
            </a:r>
            <a:r>
              <a:rPr dirty="0" sz="2150" spc="190">
                <a:solidFill>
                  <a:srgbClr val="ECECEC"/>
                </a:solidFill>
                <a:latin typeface="Microsoft Sans Serif"/>
                <a:cs typeface="Microsoft Sans Serif"/>
              </a:rPr>
              <a:t>-  </a:t>
            </a:r>
            <a:r>
              <a:rPr dirty="0" sz="2150" spc="55">
                <a:solidFill>
                  <a:srgbClr val="ECECEC"/>
                </a:solidFill>
                <a:latin typeface="Microsoft Sans Serif"/>
                <a:cs typeface="Microsoft Sans Serif"/>
              </a:rPr>
              <a:t>secure</a:t>
            </a:r>
            <a:r>
              <a:rPr dirty="0" sz="2150" spc="-4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200">
                <a:solidFill>
                  <a:srgbClr val="ECECEC"/>
                </a:solidFill>
                <a:latin typeface="Microsoft Sans Serif"/>
                <a:cs typeface="Microsoft Sans Serif"/>
              </a:rPr>
              <a:t>data</a:t>
            </a:r>
            <a:r>
              <a:rPr dirty="0" sz="2150" spc="-4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70">
                <a:solidFill>
                  <a:srgbClr val="ECECEC"/>
                </a:solidFill>
                <a:latin typeface="Microsoft Sans Serif"/>
                <a:cs typeface="Microsoft Sans Serif"/>
              </a:rPr>
              <a:t>access</a:t>
            </a:r>
            <a:r>
              <a:rPr dirty="0" sz="2150" spc="-4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170">
                <a:solidFill>
                  <a:srgbClr val="ECECEC"/>
                </a:solidFill>
                <a:latin typeface="Microsoft Sans Serif"/>
                <a:cs typeface="Microsoft Sans Serif"/>
              </a:rPr>
              <a:t>and</a:t>
            </a:r>
            <a:r>
              <a:rPr dirty="0" sz="2150" spc="-4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95">
                <a:solidFill>
                  <a:srgbClr val="ECECEC"/>
                </a:solidFill>
                <a:latin typeface="Microsoft Sans Serif"/>
                <a:cs typeface="Microsoft Sans Serif"/>
              </a:rPr>
              <a:t>storage.</a:t>
            </a:r>
            <a:r>
              <a:rPr dirty="0" sz="2150" spc="-4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105">
                <a:solidFill>
                  <a:srgbClr val="ECECEC"/>
                </a:solidFill>
                <a:latin typeface="Microsoft Sans Serif"/>
                <a:cs typeface="Microsoft Sans Serif"/>
              </a:rPr>
              <a:t>Limited</a:t>
            </a:r>
            <a:r>
              <a:rPr dirty="0" sz="2150" spc="-4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170">
                <a:solidFill>
                  <a:srgbClr val="ECECEC"/>
                </a:solidFill>
                <a:latin typeface="Microsoft Sans Serif"/>
                <a:cs typeface="Microsoft Sans Serif"/>
              </a:rPr>
              <a:t>to</a:t>
            </a:r>
            <a:r>
              <a:rPr dirty="0" sz="2150" spc="-4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-60">
                <a:solidFill>
                  <a:srgbClr val="ECECEC"/>
                </a:solidFill>
                <a:latin typeface="Microsoft Sans Serif"/>
                <a:cs typeface="Microsoft Sans Serif"/>
              </a:rPr>
              <a:t>PII</a:t>
            </a:r>
            <a:r>
              <a:rPr dirty="0" sz="2150" spc="-4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105">
                <a:solidFill>
                  <a:srgbClr val="ECECEC"/>
                </a:solidFill>
                <a:latin typeface="Microsoft Sans Serif"/>
                <a:cs typeface="Microsoft Sans Serif"/>
              </a:rPr>
              <a:t>&amp;</a:t>
            </a:r>
            <a:r>
              <a:rPr dirty="0" sz="2150" spc="-4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-35">
                <a:solidFill>
                  <a:srgbClr val="ECECEC"/>
                </a:solidFill>
                <a:latin typeface="Microsoft Sans Serif"/>
                <a:cs typeface="Microsoft Sans Serif"/>
              </a:rPr>
              <a:t>PHI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16000" y="2852262"/>
            <a:ext cx="6945630" cy="890269"/>
          </a:xfrm>
          <a:prstGeom prst="rect">
            <a:avLst/>
          </a:prstGeom>
        </p:spPr>
        <p:txBody>
          <a:bodyPr wrap="square" lIns="0" tIns="74930" rIns="0" bIns="0" rtlCol="0" vert="horz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590"/>
              </a:spcBef>
            </a:pPr>
            <a:r>
              <a:rPr dirty="0" sz="2150" spc="-20" b="1">
                <a:solidFill>
                  <a:srgbClr val="FF5757"/>
                </a:solidFill>
                <a:latin typeface="Arial"/>
                <a:cs typeface="Arial"/>
              </a:rPr>
              <a:t>Solidatus</a:t>
            </a:r>
            <a:r>
              <a:rPr dirty="0" sz="2150" spc="-20" b="1">
                <a:solidFill>
                  <a:srgbClr val="ECECEC"/>
                </a:solidFill>
                <a:latin typeface="Arial"/>
                <a:cs typeface="Arial"/>
              </a:rPr>
              <a:t>: </a:t>
            </a:r>
            <a:r>
              <a:rPr dirty="0" sz="2150" spc="160">
                <a:solidFill>
                  <a:srgbClr val="ECECEC"/>
                </a:solidFill>
                <a:latin typeface="Microsoft Sans Serif"/>
                <a:cs typeface="Microsoft Sans Serif"/>
              </a:rPr>
              <a:t>Metadata </a:t>
            </a:r>
            <a:r>
              <a:rPr dirty="0" sz="2150" spc="170">
                <a:solidFill>
                  <a:srgbClr val="ECECEC"/>
                </a:solidFill>
                <a:latin typeface="Microsoft Sans Serif"/>
                <a:cs typeface="Microsoft Sans Serif"/>
              </a:rPr>
              <a:t>management </a:t>
            </a:r>
            <a:r>
              <a:rPr dirty="0" sz="2150" spc="125">
                <a:solidFill>
                  <a:srgbClr val="ECECEC"/>
                </a:solidFill>
                <a:latin typeface="Microsoft Sans Serif"/>
                <a:cs typeface="Microsoft Sans Serif"/>
              </a:rPr>
              <a:t>company. </a:t>
            </a:r>
            <a:r>
              <a:rPr dirty="0" sz="2150" spc="50">
                <a:solidFill>
                  <a:srgbClr val="ECECEC"/>
                </a:solidFill>
                <a:latin typeface="Microsoft Sans Serif"/>
                <a:cs typeface="Microsoft Sans Serif"/>
              </a:rPr>
              <a:t>Helps </a:t>
            </a:r>
            <a:r>
              <a:rPr dirty="0" sz="2150" spc="55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114">
                <a:solidFill>
                  <a:srgbClr val="ECECEC"/>
                </a:solidFill>
                <a:latin typeface="Microsoft Sans Serif"/>
                <a:cs typeface="Microsoft Sans Serif"/>
              </a:rPr>
              <a:t>companies</a:t>
            </a:r>
            <a:r>
              <a:rPr dirty="0" sz="2150" spc="-45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125">
                <a:solidFill>
                  <a:srgbClr val="ECECEC"/>
                </a:solidFill>
                <a:latin typeface="Microsoft Sans Serif"/>
                <a:cs typeface="Microsoft Sans Serif"/>
              </a:rPr>
              <a:t>understand</a:t>
            </a:r>
            <a:r>
              <a:rPr dirty="0" sz="2150" spc="-4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110">
                <a:solidFill>
                  <a:srgbClr val="ECECEC"/>
                </a:solidFill>
                <a:latin typeface="Microsoft Sans Serif"/>
                <a:cs typeface="Microsoft Sans Serif"/>
              </a:rPr>
              <a:t>how</a:t>
            </a:r>
            <a:r>
              <a:rPr dirty="0" sz="2150" spc="-4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114">
                <a:solidFill>
                  <a:srgbClr val="ECECEC"/>
                </a:solidFill>
                <a:latin typeface="Microsoft Sans Serif"/>
                <a:cs typeface="Microsoft Sans Serif"/>
              </a:rPr>
              <a:t>their</a:t>
            </a:r>
            <a:r>
              <a:rPr dirty="0" sz="2150" spc="-4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200">
                <a:solidFill>
                  <a:srgbClr val="ECECEC"/>
                </a:solidFill>
                <a:latin typeface="Microsoft Sans Serif"/>
                <a:cs typeface="Microsoft Sans Serif"/>
              </a:rPr>
              <a:t>data</a:t>
            </a:r>
            <a:r>
              <a:rPr dirty="0" sz="2150" spc="-4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70">
                <a:solidFill>
                  <a:srgbClr val="ECECEC"/>
                </a:solidFill>
                <a:latin typeface="Microsoft Sans Serif"/>
                <a:cs typeface="Microsoft Sans Serif"/>
              </a:rPr>
              <a:t>flows</a:t>
            </a:r>
            <a:r>
              <a:rPr dirty="0" sz="2150" spc="-4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140">
                <a:solidFill>
                  <a:srgbClr val="ECECEC"/>
                </a:solidFill>
                <a:latin typeface="Microsoft Sans Serif"/>
                <a:cs typeface="Microsoft Sans Serif"/>
              </a:rPr>
              <a:t>through </a:t>
            </a:r>
            <a:r>
              <a:rPr dirty="0" sz="2150" spc="-555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114">
                <a:solidFill>
                  <a:srgbClr val="ECECEC"/>
                </a:solidFill>
                <a:latin typeface="Microsoft Sans Serif"/>
                <a:cs typeface="Microsoft Sans Serif"/>
              </a:rPr>
              <a:t>their</a:t>
            </a:r>
            <a:r>
              <a:rPr dirty="0" sz="2150" spc="-4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50">
                <a:solidFill>
                  <a:srgbClr val="ECECEC"/>
                </a:solidFill>
                <a:latin typeface="Microsoft Sans Serif"/>
                <a:cs typeface="Microsoft Sans Serif"/>
              </a:rPr>
              <a:t>systems.</a:t>
            </a:r>
            <a:r>
              <a:rPr dirty="0" sz="2150" spc="-4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80">
                <a:solidFill>
                  <a:srgbClr val="ECECEC"/>
                </a:solidFill>
                <a:latin typeface="Microsoft Sans Serif"/>
                <a:cs typeface="Microsoft Sans Serif"/>
              </a:rPr>
              <a:t>No</a:t>
            </a:r>
            <a:r>
              <a:rPr dirty="0" sz="2150" spc="-4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125">
                <a:solidFill>
                  <a:srgbClr val="ECECEC"/>
                </a:solidFill>
                <a:latin typeface="Microsoft Sans Serif"/>
                <a:cs typeface="Microsoft Sans Serif"/>
              </a:rPr>
              <a:t>enforcement</a:t>
            </a:r>
            <a:r>
              <a:rPr dirty="0" sz="2150" spc="-35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75">
                <a:solidFill>
                  <a:srgbClr val="ECECEC"/>
                </a:solidFill>
                <a:latin typeface="Microsoft Sans Serif"/>
                <a:cs typeface="Microsoft Sans Serif"/>
              </a:rPr>
              <a:t>only</a:t>
            </a:r>
            <a:r>
              <a:rPr dirty="0" sz="2150" spc="-4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100">
                <a:solidFill>
                  <a:srgbClr val="ECECEC"/>
                </a:solidFill>
                <a:latin typeface="Microsoft Sans Serif"/>
                <a:cs typeface="Microsoft Sans Serif"/>
              </a:rPr>
              <a:t>observation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16000" y="4107569"/>
            <a:ext cx="6713220" cy="623570"/>
          </a:xfrm>
          <a:prstGeom prst="rect">
            <a:avLst/>
          </a:prstGeom>
        </p:spPr>
        <p:txBody>
          <a:bodyPr wrap="square" lIns="0" tIns="74930" rIns="0" bIns="0" rtlCol="0" vert="horz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590"/>
              </a:spcBef>
            </a:pPr>
            <a:r>
              <a:rPr dirty="0" sz="2150" spc="55" b="1">
                <a:solidFill>
                  <a:srgbClr val="FF5757"/>
                </a:solidFill>
                <a:latin typeface="Arial"/>
                <a:cs typeface="Arial"/>
              </a:rPr>
              <a:t>Immuta</a:t>
            </a:r>
            <a:r>
              <a:rPr dirty="0" sz="2150" spc="55" b="1">
                <a:solidFill>
                  <a:srgbClr val="ECECEC"/>
                </a:solidFill>
                <a:latin typeface="Arial"/>
                <a:cs typeface="Arial"/>
              </a:rPr>
              <a:t>:</a:t>
            </a:r>
            <a:r>
              <a:rPr dirty="0" sz="2150" spc="-75" b="1">
                <a:solidFill>
                  <a:srgbClr val="ECECEC"/>
                </a:solidFill>
                <a:latin typeface="Arial"/>
                <a:cs typeface="Arial"/>
              </a:rPr>
              <a:t> </a:t>
            </a:r>
            <a:r>
              <a:rPr dirty="0" sz="2150" spc="155">
                <a:solidFill>
                  <a:srgbClr val="ECECEC"/>
                </a:solidFill>
                <a:latin typeface="Microsoft Sans Serif"/>
                <a:cs typeface="Microsoft Sans Serif"/>
              </a:rPr>
              <a:t>Data</a:t>
            </a:r>
            <a:r>
              <a:rPr dirty="0" sz="2150" spc="-4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80">
                <a:solidFill>
                  <a:srgbClr val="ECECEC"/>
                </a:solidFill>
                <a:latin typeface="Microsoft Sans Serif"/>
                <a:cs typeface="Microsoft Sans Serif"/>
              </a:rPr>
              <a:t>security</a:t>
            </a:r>
            <a:r>
              <a:rPr dirty="0" sz="2150" spc="-45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160">
                <a:solidFill>
                  <a:srgbClr val="ECECEC"/>
                </a:solidFill>
                <a:latin typeface="Microsoft Sans Serif"/>
                <a:cs typeface="Microsoft Sans Serif"/>
              </a:rPr>
              <a:t>platform</a:t>
            </a:r>
            <a:r>
              <a:rPr dirty="0" sz="2150" spc="-4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220">
                <a:solidFill>
                  <a:srgbClr val="ECECEC"/>
                </a:solidFill>
                <a:latin typeface="Microsoft Sans Serif"/>
                <a:cs typeface="Microsoft Sans Serif"/>
              </a:rPr>
              <a:t>-</a:t>
            </a:r>
            <a:r>
              <a:rPr dirty="0" sz="2150" spc="-4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70">
                <a:solidFill>
                  <a:srgbClr val="ECECEC"/>
                </a:solidFill>
                <a:latin typeface="Microsoft Sans Serif"/>
                <a:cs typeface="Microsoft Sans Serif"/>
              </a:rPr>
              <a:t>helps</a:t>
            </a:r>
            <a:r>
              <a:rPr dirty="0" sz="2150" spc="-45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170">
                <a:solidFill>
                  <a:srgbClr val="ECECEC"/>
                </a:solidFill>
                <a:latin typeface="Microsoft Sans Serif"/>
                <a:cs typeface="Microsoft Sans Serif"/>
              </a:rPr>
              <a:t>to</a:t>
            </a:r>
            <a:r>
              <a:rPr dirty="0" sz="2150" spc="-4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50">
                <a:solidFill>
                  <a:srgbClr val="ECECEC"/>
                </a:solidFill>
                <a:latin typeface="Microsoft Sans Serif"/>
                <a:cs typeface="Microsoft Sans Serif"/>
              </a:rPr>
              <a:t>discover, </a:t>
            </a:r>
            <a:r>
              <a:rPr dirty="0" sz="2150" spc="-555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55">
                <a:solidFill>
                  <a:srgbClr val="ECECEC"/>
                </a:solidFill>
                <a:latin typeface="Microsoft Sans Serif"/>
                <a:cs typeface="Microsoft Sans Serif"/>
              </a:rPr>
              <a:t>secure</a:t>
            </a:r>
            <a:r>
              <a:rPr dirty="0" sz="2150" spc="-4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170">
                <a:solidFill>
                  <a:srgbClr val="ECECEC"/>
                </a:solidFill>
                <a:latin typeface="Microsoft Sans Serif"/>
                <a:cs typeface="Microsoft Sans Serif"/>
              </a:rPr>
              <a:t>and</a:t>
            </a:r>
            <a:r>
              <a:rPr dirty="0" sz="2150" spc="-35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120">
                <a:solidFill>
                  <a:srgbClr val="ECECEC"/>
                </a:solidFill>
                <a:latin typeface="Microsoft Sans Serif"/>
                <a:cs typeface="Microsoft Sans Serif"/>
              </a:rPr>
              <a:t>control</a:t>
            </a:r>
            <a:r>
              <a:rPr dirty="0" sz="2150" spc="-35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50">
                <a:solidFill>
                  <a:srgbClr val="ECECEC"/>
                </a:solidFill>
                <a:latin typeface="Microsoft Sans Serif"/>
                <a:cs typeface="Microsoft Sans Serif"/>
              </a:rPr>
              <a:t>sensitive</a:t>
            </a:r>
            <a:r>
              <a:rPr dirty="0" sz="2150" spc="-35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150">
                <a:solidFill>
                  <a:srgbClr val="ECECEC"/>
                </a:solidFill>
                <a:latin typeface="Microsoft Sans Serif"/>
                <a:cs typeface="Microsoft Sans Serif"/>
              </a:rPr>
              <a:t>data.</a:t>
            </a:r>
            <a:r>
              <a:rPr dirty="0" sz="2150" spc="-35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70">
                <a:solidFill>
                  <a:srgbClr val="ECECEC"/>
                </a:solidFill>
                <a:latin typeface="Microsoft Sans Serif"/>
                <a:cs typeface="Microsoft Sans Serif"/>
              </a:rPr>
              <a:t>Done</a:t>
            </a:r>
            <a:r>
              <a:rPr dirty="0" sz="2150" spc="-35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85">
                <a:solidFill>
                  <a:srgbClr val="ECECEC"/>
                </a:solidFill>
                <a:latin typeface="Microsoft Sans Serif"/>
                <a:cs typeface="Microsoft Sans Serif"/>
              </a:rPr>
              <a:t>Manually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16000" y="5096176"/>
            <a:ext cx="6957059" cy="1156970"/>
          </a:xfrm>
          <a:prstGeom prst="rect">
            <a:avLst/>
          </a:prstGeom>
        </p:spPr>
        <p:txBody>
          <a:bodyPr wrap="square" lIns="0" tIns="74930" rIns="0" bIns="0" rtlCol="0" vert="horz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590"/>
              </a:spcBef>
            </a:pPr>
            <a:r>
              <a:rPr dirty="0" sz="2150" b="1">
                <a:solidFill>
                  <a:srgbClr val="FF5757"/>
                </a:solidFill>
                <a:latin typeface="Arial"/>
                <a:cs typeface="Arial"/>
              </a:rPr>
              <a:t>Privacera</a:t>
            </a:r>
            <a:r>
              <a:rPr dirty="0" sz="2150" b="1">
                <a:solidFill>
                  <a:srgbClr val="ECECEC"/>
                </a:solidFill>
                <a:latin typeface="Arial"/>
                <a:cs typeface="Arial"/>
              </a:rPr>
              <a:t>: </a:t>
            </a:r>
            <a:r>
              <a:rPr dirty="0" sz="2150" spc="155">
                <a:solidFill>
                  <a:srgbClr val="ECECEC"/>
                </a:solidFill>
                <a:latin typeface="Microsoft Sans Serif"/>
                <a:cs typeface="Microsoft Sans Serif"/>
              </a:rPr>
              <a:t>Data </a:t>
            </a:r>
            <a:r>
              <a:rPr dirty="0" sz="2150" spc="160">
                <a:solidFill>
                  <a:srgbClr val="ECECEC"/>
                </a:solidFill>
                <a:latin typeface="Microsoft Sans Serif"/>
                <a:cs typeface="Microsoft Sans Serif"/>
              </a:rPr>
              <a:t>platform </a:t>
            </a:r>
            <a:r>
              <a:rPr dirty="0" sz="2150" spc="95">
                <a:solidFill>
                  <a:srgbClr val="ECECEC"/>
                </a:solidFill>
                <a:latin typeface="Microsoft Sans Serif"/>
                <a:cs typeface="Microsoft Sans Serif"/>
              </a:rPr>
              <a:t>designed </a:t>
            </a:r>
            <a:r>
              <a:rPr dirty="0" sz="2150" spc="170">
                <a:solidFill>
                  <a:srgbClr val="ECECEC"/>
                </a:solidFill>
                <a:latin typeface="Microsoft Sans Serif"/>
                <a:cs typeface="Microsoft Sans Serif"/>
              </a:rPr>
              <a:t>to </a:t>
            </a:r>
            <a:r>
              <a:rPr dirty="0" sz="2150" spc="130">
                <a:solidFill>
                  <a:srgbClr val="ECECEC"/>
                </a:solidFill>
                <a:latin typeface="Microsoft Sans Serif"/>
                <a:cs typeface="Microsoft Sans Serif"/>
              </a:rPr>
              <a:t>combine </a:t>
            </a:r>
            <a:r>
              <a:rPr dirty="0" sz="2150" spc="200">
                <a:solidFill>
                  <a:srgbClr val="ECECEC"/>
                </a:solidFill>
                <a:latin typeface="Microsoft Sans Serif"/>
                <a:cs typeface="Microsoft Sans Serif"/>
              </a:rPr>
              <a:t>data </a:t>
            </a:r>
            <a:r>
              <a:rPr dirty="0" sz="2150" spc="-56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65">
                <a:solidFill>
                  <a:srgbClr val="ECECEC"/>
                </a:solidFill>
                <a:latin typeface="Microsoft Sans Serif"/>
                <a:cs typeface="Microsoft Sans Serif"/>
              </a:rPr>
              <a:t>discovery </a:t>
            </a:r>
            <a:r>
              <a:rPr dirty="0" sz="2150" spc="170">
                <a:solidFill>
                  <a:srgbClr val="ECECEC"/>
                </a:solidFill>
                <a:latin typeface="Microsoft Sans Serif"/>
                <a:cs typeface="Microsoft Sans Serif"/>
              </a:rPr>
              <a:t>and </a:t>
            </a:r>
            <a:r>
              <a:rPr dirty="0" sz="2150" spc="85">
                <a:solidFill>
                  <a:srgbClr val="ECECEC"/>
                </a:solidFill>
                <a:latin typeface="Microsoft Sans Serif"/>
                <a:cs typeface="Microsoft Sans Serif"/>
              </a:rPr>
              <a:t>classification, </a:t>
            </a:r>
            <a:r>
              <a:rPr dirty="0" sz="2150" spc="100">
                <a:solidFill>
                  <a:srgbClr val="ECECEC"/>
                </a:solidFill>
                <a:latin typeface="Microsoft Sans Serif"/>
                <a:cs typeface="Microsoft Sans Serif"/>
              </a:rPr>
              <a:t>centralized </a:t>
            </a:r>
            <a:r>
              <a:rPr dirty="0" sz="2150" spc="70">
                <a:solidFill>
                  <a:srgbClr val="ECECEC"/>
                </a:solidFill>
                <a:latin typeface="Microsoft Sans Serif"/>
                <a:cs typeface="Microsoft Sans Serif"/>
              </a:rPr>
              <a:t>access </a:t>
            </a:r>
            <a:r>
              <a:rPr dirty="0" sz="2150" spc="75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145">
                <a:solidFill>
                  <a:srgbClr val="ECECEC"/>
                </a:solidFill>
                <a:latin typeface="Microsoft Sans Serif"/>
                <a:cs typeface="Microsoft Sans Serif"/>
              </a:rPr>
              <a:t>management,</a:t>
            </a:r>
            <a:r>
              <a:rPr dirty="0" sz="2150" spc="-35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170">
                <a:solidFill>
                  <a:srgbClr val="ECECEC"/>
                </a:solidFill>
                <a:latin typeface="Microsoft Sans Serif"/>
                <a:cs typeface="Microsoft Sans Serif"/>
              </a:rPr>
              <a:t>and</a:t>
            </a:r>
            <a:r>
              <a:rPr dirty="0" sz="2150" spc="-35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200">
                <a:solidFill>
                  <a:srgbClr val="ECECEC"/>
                </a:solidFill>
                <a:latin typeface="Microsoft Sans Serif"/>
                <a:cs typeface="Microsoft Sans Serif"/>
              </a:rPr>
              <a:t>data</a:t>
            </a:r>
            <a:r>
              <a:rPr dirty="0" sz="2150" spc="-3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114">
                <a:solidFill>
                  <a:srgbClr val="ECECEC"/>
                </a:solidFill>
                <a:latin typeface="Microsoft Sans Serif"/>
                <a:cs typeface="Microsoft Sans Serif"/>
              </a:rPr>
              <a:t>de-identification.</a:t>
            </a:r>
            <a:r>
              <a:rPr dirty="0" sz="2150" spc="-35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60">
                <a:solidFill>
                  <a:srgbClr val="ECECEC"/>
                </a:solidFill>
                <a:latin typeface="Microsoft Sans Serif"/>
                <a:cs typeface="Microsoft Sans Serif"/>
              </a:rPr>
              <a:t>Only</a:t>
            </a:r>
            <a:r>
              <a:rPr dirty="0" sz="2150" spc="-3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130">
                <a:solidFill>
                  <a:srgbClr val="ECECEC"/>
                </a:solidFill>
                <a:latin typeface="Microsoft Sans Serif"/>
                <a:cs typeface="Microsoft Sans Serif"/>
              </a:rPr>
              <a:t>cost- </a:t>
            </a:r>
            <a:r>
              <a:rPr dirty="0" sz="2150" spc="-555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114">
                <a:solidFill>
                  <a:srgbClr val="ECECEC"/>
                </a:solidFill>
                <a:latin typeface="Microsoft Sans Serif"/>
                <a:cs typeface="Microsoft Sans Serif"/>
              </a:rPr>
              <a:t>center</a:t>
            </a:r>
            <a:r>
              <a:rPr dirty="0" sz="2150" spc="-45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690">
                <a:solidFill>
                  <a:srgbClr val="ECECEC"/>
                </a:solidFill>
                <a:latin typeface="Microsoft Sans Serif"/>
                <a:cs typeface="Microsoft Sans Serif"/>
              </a:rPr>
              <a:t>—</a:t>
            </a:r>
            <a:r>
              <a:rPr dirty="0" sz="2150" spc="-4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135">
                <a:solidFill>
                  <a:srgbClr val="ECECEC"/>
                </a:solidFill>
                <a:latin typeface="Microsoft Sans Serif"/>
                <a:cs typeface="Microsoft Sans Serif"/>
              </a:rPr>
              <a:t>rather</a:t>
            </a:r>
            <a:r>
              <a:rPr dirty="0" sz="2150" spc="-4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180">
                <a:solidFill>
                  <a:srgbClr val="ECECEC"/>
                </a:solidFill>
                <a:latin typeface="Microsoft Sans Serif"/>
                <a:cs typeface="Microsoft Sans Serif"/>
              </a:rPr>
              <a:t>than</a:t>
            </a:r>
            <a:r>
              <a:rPr dirty="0" sz="2150" spc="-4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60">
                <a:solidFill>
                  <a:srgbClr val="ECECEC"/>
                </a:solidFill>
                <a:latin typeface="Microsoft Sans Serif"/>
                <a:cs typeface="Microsoft Sans Serif"/>
              </a:rPr>
              <a:t>revenue</a:t>
            </a:r>
            <a:r>
              <a:rPr dirty="0" sz="2150" spc="-4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125">
                <a:solidFill>
                  <a:srgbClr val="ECECEC"/>
                </a:solidFill>
                <a:latin typeface="Microsoft Sans Serif"/>
                <a:cs typeface="Microsoft Sans Serif"/>
              </a:rPr>
              <a:t>generator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16000" y="6618183"/>
            <a:ext cx="7131050" cy="890269"/>
          </a:xfrm>
          <a:prstGeom prst="rect">
            <a:avLst/>
          </a:prstGeom>
        </p:spPr>
        <p:txBody>
          <a:bodyPr wrap="square" lIns="0" tIns="74930" rIns="0" bIns="0" rtlCol="0" vert="horz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590"/>
              </a:spcBef>
            </a:pPr>
            <a:r>
              <a:rPr dirty="0" sz="2150" spc="-20" b="1">
                <a:solidFill>
                  <a:srgbClr val="FF5757"/>
                </a:solidFill>
                <a:latin typeface="Arial"/>
                <a:cs typeface="Arial"/>
              </a:rPr>
              <a:t>Securiti</a:t>
            </a:r>
            <a:r>
              <a:rPr dirty="0" sz="2150" spc="-20" b="1">
                <a:solidFill>
                  <a:srgbClr val="ECECEC"/>
                </a:solidFill>
                <a:latin typeface="Arial"/>
                <a:cs typeface="Arial"/>
              </a:rPr>
              <a:t>: </a:t>
            </a:r>
            <a:r>
              <a:rPr dirty="0" sz="2150" spc="50">
                <a:solidFill>
                  <a:srgbClr val="ECECEC"/>
                </a:solidFill>
                <a:latin typeface="Microsoft Sans Serif"/>
                <a:cs typeface="Microsoft Sans Serif"/>
              </a:rPr>
              <a:t>Privacy </a:t>
            </a:r>
            <a:r>
              <a:rPr dirty="0" sz="2150" spc="170">
                <a:solidFill>
                  <a:srgbClr val="ECECEC"/>
                </a:solidFill>
                <a:latin typeface="Microsoft Sans Serif"/>
                <a:cs typeface="Microsoft Sans Serif"/>
              </a:rPr>
              <a:t>management </a:t>
            </a:r>
            <a:r>
              <a:rPr dirty="0" sz="2150" spc="110">
                <a:solidFill>
                  <a:srgbClr val="ECECEC"/>
                </a:solidFill>
                <a:latin typeface="Microsoft Sans Serif"/>
                <a:cs typeface="Microsoft Sans Serif"/>
              </a:rPr>
              <a:t>software </a:t>
            </a:r>
            <a:r>
              <a:rPr dirty="0" sz="2150" spc="95">
                <a:solidFill>
                  <a:srgbClr val="ECECEC"/>
                </a:solidFill>
                <a:latin typeface="Microsoft Sans Serif"/>
                <a:cs typeface="Microsoft Sans Serif"/>
              </a:rPr>
              <a:t>designed </a:t>
            </a:r>
            <a:r>
              <a:rPr dirty="0" sz="2150" spc="120">
                <a:solidFill>
                  <a:srgbClr val="ECECEC"/>
                </a:solidFill>
                <a:latin typeface="Microsoft Sans Serif"/>
                <a:cs typeface="Microsoft Sans Serif"/>
              </a:rPr>
              <a:t>for </a:t>
            </a:r>
            <a:r>
              <a:rPr dirty="0" sz="2150" spc="125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200">
                <a:solidFill>
                  <a:srgbClr val="ECECEC"/>
                </a:solidFill>
                <a:latin typeface="Microsoft Sans Serif"/>
                <a:cs typeface="Microsoft Sans Serif"/>
              </a:rPr>
              <a:t>data</a:t>
            </a:r>
            <a:r>
              <a:rPr dirty="0" sz="2150" spc="-35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60">
                <a:solidFill>
                  <a:srgbClr val="ECECEC"/>
                </a:solidFill>
                <a:latin typeface="Microsoft Sans Serif"/>
                <a:cs typeface="Microsoft Sans Serif"/>
              </a:rPr>
              <a:t>security,</a:t>
            </a:r>
            <a:r>
              <a:rPr dirty="0" sz="2150" spc="-3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70">
                <a:solidFill>
                  <a:srgbClr val="ECECEC"/>
                </a:solidFill>
                <a:latin typeface="Microsoft Sans Serif"/>
                <a:cs typeface="Microsoft Sans Serif"/>
              </a:rPr>
              <a:t>privacy,</a:t>
            </a:r>
            <a:r>
              <a:rPr dirty="0" sz="2150" spc="-35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85">
                <a:solidFill>
                  <a:srgbClr val="ECECEC"/>
                </a:solidFill>
                <a:latin typeface="Microsoft Sans Serif"/>
                <a:cs typeface="Microsoft Sans Serif"/>
              </a:rPr>
              <a:t>governance,</a:t>
            </a:r>
            <a:r>
              <a:rPr dirty="0" sz="2150" spc="-3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170">
                <a:solidFill>
                  <a:srgbClr val="ECECEC"/>
                </a:solidFill>
                <a:latin typeface="Microsoft Sans Serif"/>
                <a:cs typeface="Microsoft Sans Serif"/>
              </a:rPr>
              <a:t>and</a:t>
            </a:r>
            <a:r>
              <a:rPr dirty="0" sz="2150" spc="-35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125">
                <a:solidFill>
                  <a:srgbClr val="ECECEC"/>
                </a:solidFill>
                <a:latin typeface="Microsoft Sans Serif"/>
                <a:cs typeface="Microsoft Sans Serif"/>
              </a:rPr>
              <a:t>compliance</a:t>
            </a:r>
            <a:r>
              <a:rPr dirty="0" sz="2150" spc="-3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90">
                <a:solidFill>
                  <a:srgbClr val="ECECEC"/>
                </a:solidFill>
                <a:latin typeface="Microsoft Sans Serif"/>
                <a:cs typeface="Microsoft Sans Serif"/>
              </a:rPr>
              <a:t>in </a:t>
            </a:r>
            <a:r>
              <a:rPr dirty="0" sz="2150" spc="-555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90">
                <a:solidFill>
                  <a:srgbClr val="ECECEC"/>
                </a:solidFill>
                <a:latin typeface="Microsoft Sans Serif"/>
                <a:cs typeface="Microsoft Sans Serif"/>
              </a:rPr>
              <a:t>one</a:t>
            </a:r>
            <a:r>
              <a:rPr dirty="0" sz="2150" spc="-45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85">
                <a:solidFill>
                  <a:srgbClr val="ECECEC"/>
                </a:solidFill>
                <a:latin typeface="Microsoft Sans Serif"/>
                <a:cs typeface="Microsoft Sans Serif"/>
              </a:rPr>
              <a:t>place.</a:t>
            </a:r>
            <a:r>
              <a:rPr dirty="0" sz="2150" spc="-4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70">
                <a:solidFill>
                  <a:srgbClr val="ECECEC"/>
                </a:solidFill>
                <a:latin typeface="Microsoft Sans Serif"/>
                <a:cs typeface="Microsoft Sans Serif"/>
              </a:rPr>
              <a:t>Done</a:t>
            </a:r>
            <a:r>
              <a:rPr dirty="0" sz="2150" spc="-4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120">
                <a:solidFill>
                  <a:srgbClr val="ECECEC"/>
                </a:solidFill>
                <a:latin typeface="Microsoft Sans Serif"/>
                <a:cs typeface="Microsoft Sans Serif"/>
              </a:rPr>
              <a:t>manually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0" y="9409192"/>
            <a:ext cx="18288000" cy="0"/>
          </a:xfrm>
          <a:custGeom>
            <a:avLst/>
            <a:gdLst/>
            <a:ahLst/>
            <a:cxnLst/>
            <a:rect l="l" t="t" r="r" b="b"/>
            <a:pathLst>
              <a:path w="18288000" h="0">
                <a:moveTo>
                  <a:pt x="18287998" y="0"/>
                </a:moveTo>
                <a:lnTo>
                  <a:pt x="0" y="0"/>
                </a:lnTo>
              </a:path>
            </a:pathLst>
          </a:custGeom>
          <a:ln w="76199">
            <a:solidFill>
              <a:srgbClr val="FF575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1016000" y="9635970"/>
            <a:ext cx="16062960" cy="3416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50" spc="65">
                <a:solidFill>
                  <a:srgbClr val="ECECEC"/>
                </a:solidFill>
                <a:latin typeface="Microsoft Sans Serif"/>
                <a:cs typeface="Microsoft Sans Serif"/>
              </a:rPr>
              <a:t>Our</a:t>
            </a:r>
            <a:r>
              <a:rPr dirty="0" sz="2050" spc="-3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050" spc="114">
                <a:solidFill>
                  <a:srgbClr val="ECECEC"/>
                </a:solidFill>
                <a:latin typeface="Microsoft Sans Serif"/>
                <a:cs typeface="Microsoft Sans Serif"/>
              </a:rPr>
              <a:t>Competitors</a:t>
            </a:r>
            <a:r>
              <a:rPr dirty="0" sz="2050" spc="-3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050" spc="-10">
                <a:solidFill>
                  <a:srgbClr val="ECECEC"/>
                </a:solidFill>
                <a:latin typeface="Microsoft Sans Serif"/>
                <a:cs typeface="Microsoft Sans Serif"/>
              </a:rPr>
              <a:t>Use</a:t>
            </a:r>
            <a:r>
              <a:rPr dirty="0" sz="2050" spc="-3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050" spc="75">
                <a:solidFill>
                  <a:srgbClr val="ECECEC"/>
                </a:solidFill>
                <a:latin typeface="Microsoft Sans Serif"/>
                <a:cs typeface="Microsoft Sans Serif"/>
              </a:rPr>
              <a:t>Manual,</a:t>
            </a:r>
            <a:r>
              <a:rPr dirty="0" sz="2050" spc="-3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050" spc="100">
                <a:solidFill>
                  <a:srgbClr val="ECECEC"/>
                </a:solidFill>
                <a:latin typeface="Microsoft Sans Serif"/>
                <a:cs typeface="Microsoft Sans Serif"/>
              </a:rPr>
              <a:t>Limited</a:t>
            </a:r>
            <a:r>
              <a:rPr dirty="0" sz="2050" spc="-25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050" spc="150">
                <a:solidFill>
                  <a:srgbClr val="ECECEC"/>
                </a:solidFill>
                <a:latin typeface="Microsoft Sans Serif"/>
                <a:cs typeface="Microsoft Sans Serif"/>
              </a:rPr>
              <a:t>Data</a:t>
            </a:r>
            <a:r>
              <a:rPr dirty="0" sz="2050" spc="-3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050" spc="80">
                <a:solidFill>
                  <a:srgbClr val="ECECEC"/>
                </a:solidFill>
                <a:latin typeface="Microsoft Sans Serif"/>
                <a:cs typeface="Microsoft Sans Serif"/>
              </a:rPr>
              <a:t>Governance</a:t>
            </a:r>
            <a:r>
              <a:rPr dirty="0" sz="2050" spc="-3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050" spc="165">
                <a:solidFill>
                  <a:srgbClr val="ECECEC"/>
                </a:solidFill>
                <a:latin typeface="Microsoft Sans Serif"/>
                <a:cs typeface="Microsoft Sans Serif"/>
              </a:rPr>
              <a:t>and</a:t>
            </a:r>
            <a:r>
              <a:rPr dirty="0" sz="2050" spc="-3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050" spc="95">
                <a:solidFill>
                  <a:srgbClr val="ECECEC"/>
                </a:solidFill>
                <a:latin typeface="Microsoft Sans Serif"/>
                <a:cs typeface="Microsoft Sans Serif"/>
              </a:rPr>
              <a:t>Insight</a:t>
            </a:r>
            <a:r>
              <a:rPr dirty="0" sz="2050" spc="-3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050" spc="15">
                <a:solidFill>
                  <a:srgbClr val="ECECEC"/>
                </a:solidFill>
                <a:latin typeface="Microsoft Sans Serif"/>
                <a:cs typeface="Microsoft Sans Serif"/>
              </a:rPr>
              <a:t>Tools</a:t>
            </a:r>
            <a:r>
              <a:rPr dirty="0" sz="2050" spc="-25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050" spc="210">
                <a:solidFill>
                  <a:srgbClr val="ECECEC"/>
                </a:solidFill>
                <a:latin typeface="Microsoft Sans Serif"/>
                <a:cs typeface="Microsoft Sans Serif"/>
              </a:rPr>
              <a:t>-</a:t>
            </a:r>
            <a:r>
              <a:rPr dirty="0" sz="2050" spc="-3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050" spc="65">
                <a:solidFill>
                  <a:srgbClr val="ECECEC"/>
                </a:solidFill>
                <a:latin typeface="Microsoft Sans Serif"/>
                <a:cs typeface="Microsoft Sans Serif"/>
              </a:rPr>
              <a:t>Our</a:t>
            </a:r>
            <a:r>
              <a:rPr dirty="0" sz="2050" spc="-3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050" spc="50">
                <a:solidFill>
                  <a:srgbClr val="ECECEC"/>
                </a:solidFill>
                <a:latin typeface="Microsoft Sans Serif"/>
                <a:cs typeface="Microsoft Sans Serif"/>
              </a:rPr>
              <a:t>Algos</a:t>
            </a:r>
            <a:r>
              <a:rPr dirty="0" sz="2050" spc="-3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050" spc="165">
                <a:solidFill>
                  <a:srgbClr val="ECECEC"/>
                </a:solidFill>
                <a:latin typeface="Microsoft Sans Serif"/>
                <a:cs typeface="Microsoft Sans Serif"/>
              </a:rPr>
              <a:t>to</a:t>
            </a:r>
            <a:r>
              <a:rPr dirty="0" sz="2050" spc="-3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050" spc="5">
                <a:solidFill>
                  <a:srgbClr val="ECECEC"/>
                </a:solidFill>
                <a:latin typeface="Microsoft Sans Serif"/>
                <a:cs typeface="Microsoft Sans Serif"/>
              </a:rPr>
              <a:t>Serve</a:t>
            </a:r>
            <a:r>
              <a:rPr dirty="0" sz="2050" spc="-25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050" spc="100">
                <a:solidFill>
                  <a:srgbClr val="ECECEC"/>
                </a:solidFill>
                <a:latin typeface="Microsoft Sans Serif"/>
                <a:cs typeface="Microsoft Sans Serif"/>
              </a:rPr>
              <a:t>Better</a:t>
            </a:r>
            <a:r>
              <a:rPr dirty="0" sz="2050" spc="-3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050" spc="20">
                <a:solidFill>
                  <a:srgbClr val="ECECEC"/>
                </a:solidFill>
                <a:latin typeface="Microsoft Sans Serif"/>
                <a:cs typeface="Microsoft Sans Serif"/>
              </a:rPr>
              <a:t>Secure,</a:t>
            </a:r>
            <a:r>
              <a:rPr dirty="0" sz="2050" spc="-3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050" spc="165">
                <a:solidFill>
                  <a:srgbClr val="ECECEC"/>
                </a:solidFill>
                <a:latin typeface="Microsoft Sans Serif"/>
                <a:cs typeface="Microsoft Sans Serif"/>
              </a:rPr>
              <a:t>and</a:t>
            </a:r>
            <a:r>
              <a:rPr dirty="0" sz="2050" spc="-3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050" spc="75">
                <a:solidFill>
                  <a:srgbClr val="ECECEC"/>
                </a:solidFill>
                <a:latin typeface="Microsoft Sans Serif"/>
                <a:cs typeface="Microsoft Sans Serif"/>
              </a:rPr>
              <a:t>Empower</a:t>
            </a:r>
            <a:r>
              <a:rPr dirty="0" sz="2050" spc="-30">
                <a:solidFill>
                  <a:srgbClr val="ECECEC"/>
                </a:solidFill>
                <a:latin typeface="Microsoft Sans Serif"/>
                <a:cs typeface="Microsoft Sans Serif"/>
              </a:rPr>
              <a:t> </a:t>
            </a:r>
            <a:r>
              <a:rPr dirty="0" sz="2050" spc="150">
                <a:solidFill>
                  <a:srgbClr val="ECECEC"/>
                </a:solidFill>
                <a:latin typeface="Microsoft Sans Serif"/>
                <a:cs typeface="Microsoft Sans Serif"/>
              </a:rPr>
              <a:t>Data</a:t>
            </a:r>
            <a:endParaRPr sz="20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5600" y="6049629"/>
            <a:ext cx="8462377" cy="98107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337660" y="1968776"/>
            <a:ext cx="14370050" cy="6513195"/>
            <a:chOff x="2337660" y="1968776"/>
            <a:chExt cx="14370050" cy="651319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94556" y="4009649"/>
              <a:ext cx="7625643" cy="97909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288295" y="2617493"/>
              <a:ext cx="6419215" cy="5561965"/>
            </a:xfrm>
            <a:custGeom>
              <a:avLst/>
              <a:gdLst/>
              <a:ahLst/>
              <a:cxnLst/>
              <a:rect l="l" t="t" r="r" b="b"/>
              <a:pathLst>
                <a:path w="6419215" h="5561965">
                  <a:moveTo>
                    <a:pt x="6419082" y="5561847"/>
                  </a:moveTo>
                  <a:lnTo>
                    <a:pt x="0" y="5561847"/>
                  </a:lnTo>
                  <a:lnTo>
                    <a:pt x="3211165" y="0"/>
                  </a:lnTo>
                  <a:lnTo>
                    <a:pt x="6419082" y="5556219"/>
                  </a:lnTo>
                  <a:lnTo>
                    <a:pt x="6419082" y="5561847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37660" y="7070609"/>
              <a:ext cx="8884385" cy="98142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94543" y="5029906"/>
              <a:ext cx="7181360" cy="97909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01377" y="2990828"/>
              <a:ext cx="6711176" cy="97891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098544" y="2516079"/>
              <a:ext cx="6419215" cy="5561965"/>
            </a:xfrm>
            <a:custGeom>
              <a:avLst/>
              <a:gdLst/>
              <a:ahLst/>
              <a:cxnLst/>
              <a:rect l="l" t="t" r="r" b="b"/>
              <a:pathLst>
                <a:path w="6419215" h="5561965">
                  <a:moveTo>
                    <a:pt x="6419082" y="5561847"/>
                  </a:moveTo>
                  <a:lnTo>
                    <a:pt x="0" y="5561847"/>
                  </a:lnTo>
                  <a:lnTo>
                    <a:pt x="3211165" y="0"/>
                  </a:lnTo>
                  <a:lnTo>
                    <a:pt x="6419082" y="5556219"/>
                  </a:lnTo>
                  <a:lnTo>
                    <a:pt x="6419082" y="5561847"/>
                  </a:lnTo>
                  <a:close/>
                </a:path>
              </a:pathLst>
            </a:custGeom>
            <a:solidFill>
              <a:srgbClr val="FF57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2439275" y="3989696"/>
              <a:ext cx="1723389" cy="635"/>
            </a:xfrm>
            <a:custGeom>
              <a:avLst/>
              <a:gdLst/>
              <a:ahLst/>
              <a:cxnLst/>
              <a:rect l="l" t="t" r="r" b="b"/>
              <a:pathLst>
                <a:path w="1723390" h="635">
                  <a:moveTo>
                    <a:pt x="0" y="0"/>
                  </a:moveTo>
                  <a:lnTo>
                    <a:pt x="1722933" y="534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4139792" y="3969773"/>
              <a:ext cx="46355" cy="40005"/>
            </a:xfrm>
            <a:custGeom>
              <a:avLst/>
              <a:gdLst/>
              <a:ahLst/>
              <a:cxnLst/>
              <a:rect l="l" t="t" r="r" b="b"/>
              <a:pathLst>
                <a:path w="46355" h="40004">
                  <a:moveTo>
                    <a:pt x="45987" y="39826"/>
                  </a:moveTo>
                  <a:lnTo>
                    <a:pt x="0" y="39826"/>
                  </a:lnTo>
                  <a:lnTo>
                    <a:pt x="22993" y="0"/>
                  </a:lnTo>
                  <a:lnTo>
                    <a:pt x="45987" y="398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836774" y="5008695"/>
              <a:ext cx="2913380" cy="635"/>
            </a:xfrm>
            <a:custGeom>
              <a:avLst/>
              <a:gdLst/>
              <a:ahLst/>
              <a:cxnLst/>
              <a:rect l="l" t="t" r="r" b="b"/>
              <a:pathLst>
                <a:path w="2913380" h="635">
                  <a:moveTo>
                    <a:pt x="0" y="0"/>
                  </a:moveTo>
                  <a:lnTo>
                    <a:pt x="2913212" y="534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1222059" y="6029676"/>
              <a:ext cx="4119879" cy="635"/>
            </a:xfrm>
            <a:custGeom>
              <a:avLst/>
              <a:gdLst/>
              <a:ahLst/>
              <a:cxnLst/>
              <a:rect l="l" t="t" r="r" b="b"/>
              <a:pathLst>
                <a:path w="4119880" h="635">
                  <a:moveTo>
                    <a:pt x="0" y="0"/>
                  </a:moveTo>
                  <a:lnTo>
                    <a:pt x="4119308" y="534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672917" y="7050657"/>
              <a:ext cx="5256530" cy="635"/>
            </a:xfrm>
            <a:custGeom>
              <a:avLst/>
              <a:gdLst/>
              <a:ahLst/>
              <a:cxnLst/>
              <a:rect l="l" t="t" r="r" b="b"/>
              <a:pathLst>
                <a:path w="5256530" h="634">
                  <a:moveTo>
                    <a:pt x="0" y="0"/>
                  </a:moveTo>
                  <a:lnTo>
                    <a:pt x="5256439" y="534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390360" y="2153298"/>
              <a:ext cx="3832225" cy="6290310"/>
            </a:xfrm>
            <a:custGeom>
              <a:avLst/>
              <a:gdLst/>
              <a:ahLst/>
              <a:cxnLst/>
              <a:rect l="l" t="t" r="r" b="b"/>
              <a:pathLst>
                <a:path w="3832225" h="6290309">
                  <a:moveTo>
                    <a:pt x="0" y="6290062"/>
                  </a:moveTo>
                  <a:lnTo>
                    <a:pt x="3831684" y="0"/>
                  </a:lnTo>
                </a:path>
              </a:pathLst>
            </a:custGeom>
            <a:ln w="76199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3134341" y="2006876"/>
              <a:ext cx="195580" cy="189865"/>
            </a:xfrm>
            <a:custGeom>
              <a:avLst/>
              <a:gdLst/>
              <a:ahLst/>
              <a:cxnLst/>
              <a:rect l="l" t="t" r="r" b="b"/>
              <a:pathLst>
                <a:path w="195580" h="189864">
                  <a:moveTo>
                    <a:pt x="195229" y="189616"/>
                  </a:moveTo>
                  <a:lnTo>
                    <a:pt x="0" y="70689"/>
                  </a:lnTo>
                  <a:lnTo>
                    <a:pt x="176899" y="0"/>
                  </a:lnTo>
                  <a:lnTo>
                    <a:pt x="195229" y="189616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3134341" y="2006876"/>
              <a:ext cx="195580" cy="189865"/>
            </a:xfrm>
            <a:custGeom>
              <a:avLst/>
              <a:gdLst/>
              <a:ahLst/>
              <a:cxnLst/>
              <a:rect l="l" t="t" r="r" b="b"/>
              <a:pathLst>
                <a:path w="195580" h="189864">
                  <a:moveTo>
                    <a:pt x="0" y="70689"/>
                  </a:moveTo>
                  <a:lnTo>
                    <a:pt x="176899" y="0"/>
                  </a:lnTo>
                  <a:lnTo>
                    <a:pt x="195229" y="189616"/>
                  </a:lnTo>
                  <a:lnTo>
                    <a:pt x="0" y="70689"/>
                  </a:lnTo>
                  <a:close/>
                </a:path>
              </a:pathLst>
            </a:custGeom>
            <a:ln w="76199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4099180" y="5317511"/>
            <a:ext cx="725170" cy="4057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500" spc="-235" b="1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500" spc="-215" b="1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500" spc="-75" b="1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791866" y="3273942"/>
            <a:ext cx="73406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250" b="1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500" spc="-210" b="1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500" spc="-70" b="1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080351" y="7033809"/>
            <a:ext cx="2458720" cy="847725"/>
          </a:xfrm>
          <a:prstGeom prst="rect">
            <a:avLst/>
          </a:prstGeom>
        </p:spPr>
        <p:txBody>
          <a:bodyPr wrap="square" lIns="0" tIns="1149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05"/>
              </a:spcBef>
            </a:pPr>
            <a:r>
              <a:rPr dirty="0" sz="3000" spc="55" b="1">
                <a:solidFill>
                  <a:srgbClr val="F1F1F1"/>
                </a:solidFill>
                <a:latin typeface="Trebuchet MS"/>
                <a:cs typeface="Trebuchet MS"/>
              </a:rPr>
              <a:t>$</a:t>
            </a:r>
            <a:r>
              <a:rPr dirty="0" sz="3000" spc="-110" b="1">
                <a:solidFill>
                  <a:srgbClr val="F1F1F1"/>
                </a:solidFill>
                <a:latin typeface="Trebuchet MS"/>
                <a:cs typeface="Trebuchet MS"/>
              </a:rPr>
              <a:t>2</a:t>
            </a:r>
            <a:r>
              <a:rPr dirty="0" sz="3000" spc="145" b="1">
                <a:solidFill>
                  <a:srgbClr val="F1F1F1"/>
                </a:solidFill>
                <a:latin typeface="Trebuchet MS"/>
                <a:cs typeface="Trebuchet MS"/>
              </a:rPr>
              <a:t>00</a:t>
            </a:r>
            <a:r>
              <a:rPr dirty="0" sz="3000" spc="-315" b="1">
                <a:solidFill>
                  <a:srgbClr val="F1F1F1"/>
                </a:solidFill>
                <a:latin typeface="Trebuchet MS"/>
                <a:cs typeface="Trebuchet MS"/>
              </a:rPr>
              <a:t>.</a:t>
            </a:r>
            <a:r>
              <a:rPr dirty="0" sz="3000" spc="-105" b="1">
                <a:solidFill>
                  <a:srgbClr val="F1F1F1"/>
                </a:solidFill>
                <a:latin typeface="Trebuchet MS"/>
                <a:cs typeface="Trebuchet MS"/>
              </a:rPr>
              <a:t>2</a:t>
            </a:r>
            <a:r>
              <a:rPr dirty="0" sz="3000" spc="-175" b="1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3000" spc="135" b="1">
                <a:solidFill>
                  <a:srgbClr val="F1F1F1"/>
                </a:solidFill>
                <a:latin typeface="Trebuchet MS"/>
                <a:cs typeface="Trebuchet MS"/>
              </a:rPr>
              <a:t>B</a:t>
            </a:r>
            <a:r>
              <a:rPr dirty="0" sz="3000" spc="-130" b="1">
                <a:solidFill>
                  <a:srgbClr val="F1F1F1"/>
                </a:solidFill>
                <a:latin typeface="Trebuchet MS"/>
                <a:cs typeface="Trebuchet MS"/>
              </a:rPr>
              <a:t>i</a:t>
            </a:r>
            <a:r>
              <a:rPr dirty="0" sz="3000" spc="-120" b="1">
                <a:solidFill>
                  <a:srgbClr val="F1F1F1"/>
                </a:solidFill>
                <a:latin typeface="Trebuchet MS"/>
                <a:cs typeface="Trebuchet MS"/>
              </a:rPr>
              <a:t>ll</a:t>
            </a:r>
            <a:r>
              <a:rPr dirty="0" sz="3000" spc="-130" b="1">
                <a:solidFill>
                  <a:srgbClr val="F1F1F1"/>
                </a:solidFill>
                <a:latin typeface="Trebuchet MS"/>
                <a:cs typeface="Trebuchet MS"/>
              </a:rPr>
              <a:t>i</a:t>
            </a:r>
            <a:r>
              <a:rPr dirty="0" sz="3000" spc="90" b="1">
                <a:solidFill>
                  <a:srgbClr val="F1F1F1"/>
                </a:solidFill>
                <a:latin typeface="Trebuchet MS"/>
                <a:cs typeface="Trebuchet MS"/>
              </a:rPr>
              <a:t>o</a:t>
            </a:r>
            <a:r>
              <a:rPr dirty="0" sz="3000" spc="95" b="1">
                <a:solidFill>
                  <a:srgbClr val="F1F1F1"/>
                </a:solidFill>
                <a:latin typeface="Trebuchet MS"/>
                <a:cs typeface="Trebuchet MS"/>
              </a:rPr>
              <a:t>n</a:t>
            </a:r>
            <a:endParaRPr sz="3000">
              <a:latin typeface="Trebuchet MS"/>
              <a:cs typeface="Trebuchet MS"/>
            </a:endParaRPr>
          </a:p>
          <a:p>
            <a:pPr algn="ctr" marR="35560">
              <a:lnSpc>
                <a:spcPct val="100000"/>
              </a:lnSpc>
              <a:spcBef>
                <a:spcPts val="385"/>
              </a:spcBef>
            </a:pPr>
            <a:r>
              <a:rPr dirty="0" sz="1400" spc="-5" b="1">
                <a:solidFill>
                  <a:srgbClr val="F1F1F1"/>
                </a:solidFill>
                <a:latin typeface="Trebuchet MS"/>
                <a:cs typeface="Trebuchet MS"/>
              </a:rPr>
              <a:t>I</a:t>
            </a:r>
            <a:r>
              <a:rPr dirty="0" sz="1400" spc="45" b="1">
                <a:solidFill>
                  <a:srgbClr val="F1F1F1"/>
                </a:solidFill>
                <a:latin typeface="Trebuchet MS"/>
                <a:cs typeface="Trebuchet MS"/>
              </a:rPr>
              <a:t>n</a:t>
            </a:r>
            <a:r>
              <a:rPr dirty="0" sz="1400" spc="-80" b="1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1400" spc="-50" b="1">
                <a:solidFill>
                  <a:srgbClr val="F1F1F1"/>
                </a:solidFill>
                <a:latin typeface="Trebuchet MS"/>
                <a:cs typeface="Trebuchet MS"/>
              </a:rPr>
              <a:t>2</a:t>
            </a:r>
            <a:r>
              <a:rPr dirty="0" sz="1400" spc="70" b="1">
                <a:solidFill>
                  <a:srgbClr val="F1F1F1"/>
                </a:solidFill>
                <a:latin typeface="Trebuchet MS"/>
                <a:cs typeface="Trebuchet MS"/>
              </a:rPr>
              <a:t>0</a:t>
            </a:r>
            <a:r>
              <a:rPr dirty="0" sz="1400" spc="-50" b="1">
                <a:solidFill>
                  <a:srgbClr val="F1F1F1"/>
                </a:solidFill>
                <a:latin typeface="Trebuchet MS"/>
                <a:cs typeface="Trebuchet MS"/>
              </a:rPr>
              <a:t>2</a:t>
            </a:r>
            <a:r>
              <a:rPr dirty="0" sz="1400" spc="-55" b="1">
                <a:solidFill>
                  <a:srgbClr val="F1F1F1"/>
                </a:solidFill>
                <a:latin typeface="Trebuchet MS"/>
                <a:cs typeface="Trebuchet MS"/>
              </a:rPr>
              <a:t>3</a:t>
            </a:r>
            <a:r>
              <a:rPr dirty="0" sz="1400" spc="-80" b="1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1400" spc="114" b="1">
                <a:solidFill>
                  <a:srgbClr val="F1F1F1"/>
                </a:solidFill>
                <a:latin typeface="Trebuchet MS"/>
                <a:cs typeface="Trebuchet MS"/>
              </a:rPr>
              <a:t>-</a:t>
            </a:r>
            <a:r>
              <a:rPr dirty="0" sz="1400" spc="-80" b="1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1400" spc="175" b="1">
                <a:solidFill>
                  <a:srgbClr val="F1F1F1"/>
                </a:solidFill>
                <a:latin typeface="Trebuchet MS"/>
                <a:cs typeface="Trebuchet MS"/>
              </a:rPr>
              <a:t>C</a:t>
            </a:r>
            <a:r>
              <a:rPr dirty="0" sz="1400" spc="60" b="1">
                <a:solidFill>
                  <a:srgbClr val="F1F1F1"/>
                </a:solidFill>
                <a:latin typeface="Trebuchet MS"/>
                <a:cs typeface="Trebuchet MS"/>
              </a:rPr>
              <a:t>A</a:t>
            </a:r>
            <a:r>
              <a:rPr dirty="0" sz="1400" spc="120" b="1">
                <a:solidFill>
                  <a:srgbClr val="F1F1F1"/>
                </a:solidFill>
                <a:latin typeface="Trebuchet MS"/>
                <a:cs typeface="Trebuchet MS"/>
              </a:rPr>
              <a:t>G</a:t>
            </a:r>
            <a:r>
              <a:rPr dirty="0" sz="1400" spc="35" b="1">
                <a:solidFill>
                  <a:srgbClr val="F1F1F1"/>
                </a:solidFill>
                <a:latin typeface="Trebuchet MS"/>
                <a:cs typeface="Trebuchet MS"/>
              </a:rPr>
              <a:t>R</a:t>
            </a:r>
            <a:r>
              <a:rPr dirty="0" sz="1400" spc="-80" b="1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1400" spc="40" b="1">
                <a:solidFill>
                  <a:srgbClr val="F1F1F1"/>
                </a:solidFill>
                <a:latin typeface="Trebuchet MS"/>
                <a:cs typeface="Trebuchet MS"/>
              </a:rPr>
              <a:t>o</a:t>
            </a:r>
            <a:r>
              <a:rPr dirty="0" sz="1400" spc="-5" b="1">
                <a:solidFill>
                  <a:srgbClr val="F1F1F1"/>
                </a:solidFill>
                <a:latin typeface="Trebuchet MS"/>
                <a:cs typeface="Trebuchet MS"/>
              </a:rPr>
              <a:t>f</a:t>
            </a:r>
            <a:r>
              <a:rPr dirty="0" sz="1400" spc="-80" b="1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1400" spc="-355" b="1">
                <a:solidFill>
                  <a:srgbClr val="F1F1F1"/>
                </a:solidFill>
                <a:latin typeface="Trebuchet MS"/>
                <a:cs typeface="Trebuchet MS"/>
              </a:rPr>
              <a:t>1</a:t>
            </a:r>
            <a:r>
              <a:rPr dirty="0" sz="1400" spc="-50" b="1">
                <a:solidFill>
                  <a:srgbClr val="F1F1F1"/>
                </a:solidFill>
                <a:latin typeface="Trebuchet MS"/>
                <a:cs typeface="Trebuchet MS"/>
              </a:rPr>
              <a:t>2</a:t>
            </a:r>
            <a:r>
              <a:rPr dirty="0" sz="1400" spc="-150" b="1">
                <a:solidFill>
                  <a:srgbClr val="F1F1F1"/>
                </a:solidFill>
                <a:latin typeface="Trebuchet MS"/>
                <a:cs typeface="Trebuchet MS"/>
              </a:rPr>
              <a:t>.</a:t>
            </a:r>
            <a:r>
              <a:rPr dirty="0" sz="1400" spc="-110" b="1">
                <a:solidFill>
                  <a:srgbClr val="F1F1F1"/>
                </a:solidFill>
                <a:latin typeface="Trebuchet MS"/>
                <a:cs typeface="Trebuchet MS"/>
              </a:rPr>
              <a:t>7</a:t>
            </a:r>
            <a:r>
              <a:rPr dirty="0" sz="1400" spc="275" b="1">
                <a:solidFill>
                  <a:srgbClr val="F1F1F1"/>
                </a:solidFill>
                <a:latin typeface="Trebuchet MS"/>
                <a:cs typeface="Trebuchet MS"/>
              </a:rPr>
              <a:t>%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37660" y="6996434"/>
            <a:ext cx="8884920" cy="866775"/>
          </a:xfrm>
          <a:prstGeom prst="rect">
            <a:avLst/>
          </a:prstGeom>
        </p:spPr>
        <p:txBody>
          <a:bodyPr wrap="square" lIns="0" tIns="189230" rIns="0" bIns="0" rtlCol="0" vert="horz">
            <a:spAutoFit/>
          </a:bodyPr>
          <a:lstStyle/>
          <a:p>
            <a:pPr marL="2312035">
              <a:lnSpc>
                <a:spcPct val="100000"/>
              </a:lnSpc>
              <a:spcBef>
                <a:spcPts val="1490"/>
              </a:spcBef>
            </a:pPr>
            <a:r>
              <a:rPr dirty="0" sz="2200" spc="145" b="1">
                <a:solidFill>
                  <a:srgbClr val="FFFFFF"/>
                </a:solidFill>
                <a:latin typeface="Trebuchet MS"/>
                <a:cs typeface="Trebuchet MS"/>
              </a:rPr>
              <a:t>Global</a:t>
            </a:r>
            <a:r>
              <a:rPr dirty="0" sz="220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150" b="1">
                <a:solidFill>
                  <a:srgbClr val="FFFFFF"/>
                </a:solidFill>
                <a:latin typeface="Trebuchet MS"/>
                <a:cs typeface="Trebuchet MS"/>
              </a:rPr>
              <a:t>Big</a:t>
            </a:r>
            <a:r>
              <a:rPr dirty="0" sz="2200" spc="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220" b="1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endParaRPr sz="2200">
              <a:latin typeface="Trebuchet MS"/>
              <a:cs typeface="Trebuchet MS"/>
            </a:endParaRPr>
          </a:p>
          <a:p>
            <a:pPr marL="2467610">
              <a:lnSpc>
                <a:spcPct val="100000"/>
              </a:lnSpc>
              <a:spcBef>
                <a:spcPts val="905"/>
              </a:spcBef>
            </a:pPr>
            <a:r>
              <a:rPr dirty="0" sz="1400" spc="70">
                <a:solidFill>
                  <a:srgbClr val="FFFFFF"/>
                </a:solidFill>
                <a:latin typeface="Microsoft Sans Serif"/>
                <a:cs typeface="Microsoft Sans Serif"/>
              </a:rPr>
              <a:t>Harvard</a:t>
            </a:r>
            <a:r>
              <a:rPr dirty="0" sz="1400" spc="-5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Microsoft Sans Serif"/>
                <a:cs typeface="Microsoft Sans Serif"/>
              </a:rPr>
              <a:t>Business</a:t>
            </a:r>
            <a:r>
              <a:rPr dirty="0" sz="1400" spc="-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400">
                <a:solidFill>
                  <a:srgbClr val="FFFFFF"/>
                </a:solidFill>
                <a:latin typeface="Microsoft Sans Serif"/>
                <a:cs typeface="Microsoft Sans Serif"/>
              </a:rPr>
              <a:t>Review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894550" y="5095896"/>
            <a:ext cx="7181850" cy="703580"/>
          </a:xfrm>
          <a:prstGeom prst="rect">
            <a:avLst/>
          </a:prstGeom>
        </p:spPr>
        <p:txBody>
          <a:bodyPr wrap="square" lIns="0" tIns="90170" rIns="0" bIns="0" rtlCol="0" vert="horz">
            <a:spAutoFit/>
          </a:bodyPr>
          <a:lstStyle/>
          <a:p>
            <a:pPr marL="1127125">
              <a:lnSpc>
                <a:spcPct val="100000"/>
              </a:lnSpc>
              <a:spcBef>
                <a:spcPts val="710"/>
              </a:spcBef>
            </a:pPr>
            <a:r>
              <a:rPr dirty="0" sz="2200" spc="145" b="1">
                <a:solidFill>
                  <a:srgbClr val="FFFFFF"/>
                </a:solidFill>
                <a:latin typeface="Trebuchet MS"/>
                <a:cs typeface="Trebuchet MS"/>
              </a:rPr>
              <a:t>Global</a:t>
            </a:r>
            <a:r>
              <a:rPr dirty="0" sz="2200" spc="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150" b="1">
                <a:solidFill>
                  <a:srgbClr val="FFFFFF"/>
                </a:solidFill>
                <a:latin typeface="Trebuchet MS"/>
                <a:cs typeface="Trebuchet MS"/>
              </a:rPr>
              <a:t>Consumer</a:t>
            </a:r>
            <a:r>
              <a:rPr dirty="0" sz="2200" spc="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125" b="1">
                <a:solidFill>
                  <a:srgbClr val="FFFFFF"/>
                </a:solidFill>
                <a:latin typeface="Trebuchet MS"/>
                <a:cs typeface="Trebuchet MS"/>
              </a:rPr>
              <a:t>Analytics</a:t>
            </a:r>
            <a:endParaRPr sz="2200">
              <a:latin typeface="Trebuchet MS"/>
              <a:cs typeface="Trebuchet MS"/>
            </a:endParaRPr>
          </a:p>
          <a:p>
            <a:pPr algn="ctr" marR="1290955">
              <a:lnSpc>
                <a:spcPct val="100000"/>
              </a:lnSpc>
              <a:spcBef>
                <a:spcPts val="405"/>
              </a:spcBef>
            </a:pPr>
            <a:r>
              <a:rPr dirty="0" sz="1400" spc="35">
                <a:solidFill>
                  <a:srgbClr val="FFFFFF"/>
                </a:solidFill>
                <a:latin typeface="Microsoft Sans Serif"/>
                <a:cs typeface="Microsoft Sans Serif"/>
              </a:rPr>
              <a:t>ReportLinker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344447" y="5047650"/>
            <a:ext cx="1931035" cy="748665"/>
          </a:xfrm>
          <a:prstGeom prst="rect">
            <a:avLst/>
          </a:prstGeom>
        </p:spPr>
        <p:txBody>
          <a:bodyPr wrap="square" lIns="0" tIns="1009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dirty="0" sz="2650" spc="40" b="1">
                <a:solidFill>
                  <a:srgbClr val="F1F1F1"/>
                </a:solidFill>
                <a:latin typeface="Trebuchet MS"/>
                <a:cs typeface="Trebuchet MS"/>
              </a:rPr>
              <a:t>$</a:t>
            </a:r>
            <a:r>
              <a:rPr dirty="0" sz="2650" spc="-85" b="1">
                <a:solidFill>
                  <a:srgbClr val="F1F1F1"/>
                </a:solidFill>
                <a:latin typeface="Trebuchet MS"/>
                <a:cs typeface="Trebuchet MS"/>
              </a:rPr>
              <a:t>8</a:t>
            </a:r>
            <a:r>
              <a:rPr dirty="0" sz="2650" spc="-280" b="1">
                <a:solidFill>
                  <a:srgbClr val="F1F1F1"/>
                </a:solidFill>
                <a:latin typeface="Trebuchet MS"/>
                <a:cs typeface="Trebuchet MS"/>
              </a:rPr>
              <a:t>.</a:t>
            </a:r>
            <a:r>
              <a:rPr dirty="0" sz="2650" spc="-85" b="1">
                <a:solidFill>
                  <a:srgbClr val="F1F1F1"/>
                </a:solidFill>
                <a:latin typeface="Trebuchet MS"/>
                <a:cs typeface="Trebuchet MS"/>
              </a:rPr>
              <a:t>8</a:t>
            </a:r>
            <a:r>
              <a:rPr dirty="0" sz="2650" spc="-80" b="1">
                <a:solidFill>
                  <a:srgbClr val="F1F1F1"/>
                </a:solidFill>
                <a:latin typeface="Trebuchet MS"/>
                <a:cs typeface="Trebuchet MS"/>
              </a:rPr>
              <a:t>8</a:t>
            </a:r>
            <a:r>
              <a:rPr dirty="0" sz="2650" spc="-155" b="1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650" spc="110" b="1">
                <a:solidFill>
                  <a:srgbClr val="F1F1F1"/>
                </a:solidFill>
                <a:latin typeface="Trebuchet MS"/>
                <a:cs typeface="Trebuchet MS"/>
              </a:rPr>
              <a:t>B</a:t>
            </a:r>
            <a:r>
              <a:rPr dirty="0" sz="2650" spc="-120" b="1">
                <a:solidFill>
                  <a:srgbClr val="F1F1F1"/>
                </a:solidFill>
                <a:latin typeface="Trebuchet MS"/>
                <a:cs typeface="Trebuchet MS"/>
              </a:rPr>
              <a:t>i</a:t>
            </a:r>
            <a:r>
              <a:rPr dirty="0" sz="2650" spc="-110" b="1">
                <a:solidFill>
                  <a:srgbClr val="F1F1F1"/>
                </a:solidFill>
                <a:latin typeface="Trebuchet MS"/>
                <a:cs typeface="Trebuchet MS"/>
              </a:rPr>
              <a:t>ll</a:t>
            </a:r>
            <a:r>
              <a:rPr dirty="0" sz="2650" spc="-120" b="1">
                <a:solidFill>
                  <a:srgbClr val="F1F1F1"/>
                </a:solidFill>
                <a:latin typeface="Trebuchet MS"/>
                <a:cs typeface="Trebuchet MS"/>
              </a:rPr>
              <a:t>i</a:t>
            </a:r>
            <a:r>
              <a:rPr dirty="0" sz="2650" spc="75" b="1">
                <a:solidFill>
                  <a:srgbClr val="F1F1F1"/>
                </a:solidFill>
                <a:latin typeface="Trebuchet MS"/>
                <a:cs typeface="Trebuchet MS"/>
              </a:rPr>
              <a:t>o</a:t>
            </a:r>
            <a:r>
              <a:rPr dirty="0" sz="2650" spc="75" b="1">
                <a:solidFill>
                  <a:srgbClr val="F1F1F1"/>
                </a:solidFill>
                <a:latin typeface="Trebuchet MS"/>
                <a:cs typeface="Trebuchet MS"/>
              </a:rPr>
              <a:t>n</a:t>
            </a:r>
            <a:endParaRPr sz="2650">
              <a:latin typeface="Trebuchet MS"/>
              <a:cs typeface="Trebuchet MS"/>
            </a:endParaRPr>
          </a:p>
          <a:p>
            <a:pPr marL="80645">
              <a:lnSpc>
                <a:spcPct val="100000"/>
              </a:lnSpc>
              <a:spcBef>
                <a:spcPts val="320"/>
              </a:spcBef>
            </a:pPr>
            <a:r>
              <a:rPr dirty="0" sz="1250" spc="-10" b="1">
                <a:solidFill>
                  <a:srgbClr val="F1F1F1"/>
                </a:solidFill>
                <a:latin typeface="Trebuchet MS"/>
                <a:cs typeface="Trebuchet MS"/>
              </a:rPr>
              <a:t>I</a:t>
            </a:r>
            <a:r>
              <a:rPr dirty="0" sz="1250" spc="30" b="1">
                <a:solidFill>
                  <a:srgbClr val="F1F1F1"/>
                </a:solidFill>
                <a:latin typeface="Trebuchet MS"/>
                <a:cs typeface="Trebuchet MS"/>
              </a:rPr>
              <a:t>n</a:t>
            </a:r>
            <a:r>
              <a:rPr dirty="0" sz="1250" spc="-75" b="1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1250" spc="-55" b="1">
                <a:solidFill>
                  <a:srgbClr val="F1F1F1"/>
                </a:solidFill>
                <a:latin typeface="Trebuchet MS"/>
                <a:cs typeface="Trebuchet MS"/>
              </a:rPr>
              <a:t>2</a:t>
            </a:r>
            <a:r>
              <a:rPr dirty="0" sz="1250" spc="50" b="1">
                <a:solidFill>
                  <a:srgbClr val="F1F1F1"/>
                </a:solidFill>
                <a:latin typeface="Trebuchet MS"/>
                <a:cs typeface="Trebuchet MS"/>
              </a:rPr>
              <a:t>0</a:t>
            </a:r>
            <a:r>
              <a:rPr dirty="0" sz="1250" spc="-55" b="1">
                <a:solidFill>
                  <a:srgbClr val="F1F1F1"/>
                </a:solidFill>
                <a:latin typeface="Trebuchet MS"/>
                <a:cs typeface="Trebuchet MS"/>
              </a:rPr>
              <a:t>2</a:t>
            </a:r>
            <a:r>
              <a:rPr dirty="0" sz="1250" spc="-50" b="1">
                <a:solidFill>
                  <a:srgbClr val="F1F1F1"/>
                </a:solidFill>
                <a:latin typeface="Trebuchet MS"/>
                <a:cs typeface="Trebuchet MS"/>
              </a:rPr>
              <a:t>2</a:t>
            </a:r>
            <a:r>
              <a:rPr dirty="0" sz="1250" spc="-75" b="1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1250" spc="95" b="1">
                <a:solidFill>
                  <a:srgbClr val="F1F1F1"/>
                </a:solidFill>
                <a:latin typeface="Trebuchet MS"/>
                <a:cs typeface="Trebuchet MS"/>
              </a:rPr>
              <a:t>-</a:t>
            </a:r>
            <a:r>
              <a:rPr dirty="0" sz="1250" spc="-75" b="1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1250" spc="140" b="1">
                <a:solidFill>
                  <a:srgbClr val="F1F1F1"/>
                </a:solidFill>
                <a:latin typeface="Trebuchet MS"/>
                <a:cs typeface="Trebuchet MS"/>
              </a:rPr>
              <a:t>C</a:t>
            </a:r>
            <a:r>
              <a:rPr dirty="0" sz="1250" spc="40" b="1">
                <a:solidFill>
                  <a:srgbClr val="F1F1F1"/>
                </a:solidFill>
                <a:latin typeface="Trebuchet MS"/>
                <a:cs typeface="Trebuchet MS"/>
              </a:rPr>
              <a:t>A</a:t>
            </a:r>
            <a:r>
              <a:rPr dirty="0" sz="1250" spc="90" b="1">
                <a:solidFill>
                  <a:srgbClr val="F1F1F1"/>
                </a:solidFill>
                <a:latin typeface="Trebuchet MS"/>
                <a:cs typeface="Trebuchet MS"/>
              </a:rPr>
              <a:t>G</a:t>
            </a:r>
            <a:r>
              <a:rPr dirty="0" sz="1250" spc="20" b="1">
                <a:solidFill>
                  <a:srgbClr val="F1F1F1"/>
                </a:solidFill>
                <a:latin typeface="Trebuchet MS"/>
                <a:cs typeface="Trebuchet MS"/>
              </a:rPr>
              <a:t>R</a:t>
            </a:r>
            <a:r>
              <a:rPr dirty="0" sz="1250" spc="-75" b="1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1250" spc="25" b="1">
                <a:solidFill>
                  <a:srgbClr val="F1F1F1"/>
                </a:solidFill>
                <a:latin typeface="Trebuchet MS"/>
                <a:cs typeface="Trebuchet MS"/>
              </a:rPr>
              <a:t>o</a:t>
            </a:r>
            <a:r>
              <a:rPr dirty="0" sz="1250" spc="-10" b="1">
                <a:solidFill>
                  <a:srgbClr val="F1F1F1"/>
                </a:solidFill>
                <a:latin typeface="Trebuchet MS"/>
                <a:cs typeface="Trebuchet MS"/>
              </a:rPr>
              <a:t>f</a:t>
            </a:r>
            <a:r>
              <a:rPr dirty="0" sz="1250" spc="-75" b="1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1250" spc="-320" b="1">
                <a:solidFill>
                  <a:srgbClr val="F1F1F1"/>
                </a:solidFill>
                <a:latin typeface="Trebuchet MS"/>
                <a:cs typeface="Trebuchet MS"/>
              </a:rPr>
              <a:t>1</a:t>
            </a:r>
            <a:r>
              <a:rPr dirty="0" sz="1250" spc="-60" b="1">
                <a:solidFill>
                  <a:srgbClr val="F1F1F1"/>
                </a:solidFill>
                <a:latin typeface="Trebuchet MS"/>
                <a:cs typeface="Trebuchet MS"/>
              </a:rPr>
              <a:t>9</a:t>
            </a:r>
            <a:r>
              <a:rPr dirty="0" sz="1250" spc="-140" b="1">
                <a:solidFill>
                  <a:srgbClr val="F1F1F1"/>
                </a:solidFill>
                <a:latin typeface="Trebuchet MS"/>
                <a:cs typeface="Trebuchet MS"/>
              </a:rPr>
              <a:t>.</a:t>
            </a:r>
            <a:r>
              <a:rPr dirty="0" sz="1250" spc="-320" b="1">
                <a:solidFill>
                  <a:srgbClr val="F1F1F1"/>
                </a:solidFill>
                <a:latin typeface="Trebuchet MS"/>
                <a:cs typeface="Trebuchet MS"/>
              </a:rPr>
              <a:t>1</a:t>
            </a:r>
            <a:r>
              <a:rPr dirty="0" sz="1250" spc="225" b="1">
                <a:solidFill>
                  <a:srgbClr val="F1F1F1"/>
                </a:solidFill>
                <a:latin typeface="Trebuchet MS"/>
                <a:cs typeface="Trebuchet MS"/>
              </a:rPr>
              <a:t>%</a:t>
            </a:r>
            <a:endParaRPr sz="125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185600" y="6106628"/>
            <a:ext cx="8462645" cy="703580"/>
          </a:xfrm>
          <a:prstGeom prst="rect">
            <a:avLst/>
          </a:prstGeom>
        </p:spPr>
        <p:txBody>
          <a:bodyPr wrap="square" lIns="0" tIns="90170" rIns="0" bIns="0" rtlCol="0" vert="horz">
            <a:spAutoFit/>
          </a:bodyPr>
          <a:lstStyle/>
          <a:p>
            <a:pPr marL="2109470">
              <a:lnSpc>
                <a:spcPct val="100000"/>
              </a:lnSpc>
              <a:spcBef>
                <a:spcPts val="710"/>
              </a:spcBef>
            </a:pPr>
            <a:r>
              <a:rPr dirty="0" sz="2200" spc="145" b="1">
                <a:solidFill>
                  <a:srgbClr val="FFFFFF"/>
                </a:solidFill>
                <a:latin typeface="Trebuchet MS"/>
                <a:cs typeface="Trebuchet MS"/>
              </a:rPr>
              <a:t>Global</a:t>
            </a:r>
            <a:r>
              <a:rPr dirty="0" sz="2200" spc="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220" b="1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2200" spc="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125" b="1">
                <a:solidFill>
                  <a:srgbClr val="FFFFFF"/>
                </a:solidFill>
                <a:latin typeface="Trebuchet MS"/>
                <a:cs typeface="Trebuchet MS"/>
              </a:rPr>
              <a:t>Analytics</a:t>
            </a:r>
            <a:endParaRPr sz="2200">
              <a:latin typeface="Trebuchet MS"/>
              <a:cs typeface="Trebuchet MS"/>
            </a:endParaRPr>
          </a:p>
          <a:p>
            <a:pPr marL="2563495">
              <a:lnSpc>
                <a:spcPct val="100000"/>
              </a:lnSpc>
              <a:spcBef>
                <a:spcPts val="405"/>
              </a:spcBef>
            </a:pPr>
            <a:r>
              <a:rPr dirty="0" sz="1400" spc="45">
                <a:solidFill>
                  <a:srgbClr val="FFFFFF"/>
                </a:solidFill>
                <a:latin typeface="Microsoft Sans Serif"/>
                <a:cs typeface="Microsoft Sans Serif"/>
              </a:rPr>
              <a:t>Precendence</a:t>
            </a:r>
            <a:r>
              <a:rPr dirty="0" sz="1400" spc="-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30">
                <a:solidFill>
                  <a:srgbClr val="FFFFFF"/>
                </a:solidFill>
                <a:latin typeface="Microsoft Sans Serif"/>
                <a:cs typeface="Microsoft Sans Serif"/>
              </a:rPr>
              <a:t>Research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235963" y="6041780"/>
            <a:ext cx="2147570" cy="784225"/>
          </a:xfrm>
          <a:prstGeom prst="rect">
            <a:avLst/>
          </a:prstGeom>
        </p:spPr>
        <p:txBody>
          <a:bodyPr wrap="square" lIns="0" tIns="10922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860"/>
              </a:spcBef>
            </a:pPr>
            <a:r>
              <a:rPr dirty="0" sz="2750" spc="60" b="1">
                <a:solidFill>
                  <a:srgbClr val="F1F1F1"/>
                </a:solidFill>
                <a:latin typeface="Trebuchet MS"/>
                <a:cs typeface="Trebuchet MS"/>
              </a:rPr>
              <a:t>$</a:t>
            </a:r>
            <a:r>
              <a:rPr dirty="0" sz="2750" spc="15" b="1">
                <a:solidFill>
                  <a:srgbClr val="F1F1F1"/>
                </a:solidFill>
                <a:latin typeface="Trebuchet MS"/>
                <a:cs typeface="Trebuchet MS"/>
              </a:rPr>
              <a:t>4</a:t>
            </a:r>
            <a:r>
              <a:rPr dirty="0" sz="2750" spc="-685" b="1">
                <a:solidFill>
                  <a:srgbClr val="F1F1F1"/>
                </a:solidFill>
                <a:latin typeface="Trebuchet MS"/>
                <a:cs typeface="Trebuchet MS"/>
              </a:rPr>
              <a:t>1</a:t>
            </a:r>
            <a:r>
              <a:rPr dirty="0" sz="2750" spc="-285" b="1">
                <a:solidFill>
                  <a:srgbClr val="F1F1F1"/>
                </a:solidFill>
                <a:latin typeface="Trebuchet MS"/>
                <a:cs typeface="Trebuchet MS"/>
              </a:rPr>
              <a:t>.</a:t>
            </a:r>
            <a:r>
              <a:rPr dirty="0" sz="2750" spc="-105" b="1">
                <a:solidFill>
                  <a:srgbClr val="F1F1F1"/>
                </a:solidFill>
                <a:latin typeface="Trebuchet MS"/>
                <a:cs typeface="Trebuchet MS"/>
              </a:rPr>
              <a:t>3</a:t>
            </a:r>
            <a:r>
              <a:rPr dirty="0" sz="2750" spc="-85" b="1">
                <a:solidFill>
                  <a:srgbClr val="F1F1F1"/>
                </a:solidFill>
                <a:latin typeface="Trebuchet MS"/>
                <a:cs typeface="Trebuchet MS"/>
              </a:rPr>
              <a:t>9</a:t>
            </a:r>
            <a:r>
              <a:rPr dirty="0" sz="2750" spc="-155" b="1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750" spc="135" b="1">
                <a:solidFill>
                  <a:srgbClr val="F1F1F1"/>
                </a:solidFill>
                <a:latin typeface="Trebuchet MS"/>
                <a:cs typeface="Trebuchet MS"/>
              </a:rPr>
              <a:t>B</a:t>
            </a:r>
            <a:r>
              <a:rPr dirty="0" sz="2750" spc="-114" b="1">
                <a:solidFill>
                  <a:srgbClr val="F1F1F1"/>
                </a:solidFill>
                <a:latin typeface="Trebuchet MS"/>
                <a:cs typeface="Trebuchet MS"/>
              </a:rPr>
              <a:t>i</a:t>
            </a:r>
            <a:r>
              <a:rPr dirty="0" sz="2750" spc="-105" b="1">
                <a:solidFill>
                  <a:srgbClr val="F1F1F1"/>
                </a:solidFill>
                <a:latin typeface="Trebuchet MS"/>
                <a:cs typeface="Trebuchet MS"/>
              </a:rPr>
              <a:t>ll</a:t>
            </a:r>
            <a:r>
              <a:rPr dirty="0" sz="2750" spc="-114" b="1">
                <a:solidFill>
                  <a:srgbClr val="F1F1F1"/>
                </a:solidFill>
                <a:latin typeface="Trebuchet MS"/>
                <a:cs typeface="Trebuchet MS"/>
              </a:rPr>
              <a:t>i</a:t>
            </a:r>
            <a:r>
              <a:rPr dirty="0" sz="2750" spc="95" b="1">
                <a:solidFill>
                  <a:srgbClr val="F1F1F1"/>
                </a:solidFill>
                <a:latin typeface="Trebuchet MS"/>
                <a:cs typeface="Trebuchet MS"/>
              </a:rPr>
              <a:t>o</a:t>
            </a:r>
            <a:r>
              <a:rPr dirty="0" sz="2750" spc="95" b="1">
                <a:solidFill>
                  <a:srgbClr val="F1F1F1"/>
                </a:solidFill>
                <a:latin typeface="Trebuchet MS"/>
                <a:cs typeface="Trebuchet MS"/>
              </a:rPr>
              <a:t>n</a:t>
            </a:r>
            <a:endParaRPr sz="2750">
              <a:latin typeface="Trebuchet MS"/>
              <a:cs typeface="Trebuchet MS"/>
            </a:endParaRPr>
          </a:p>
          <a:p>
            <a:pPr algn="ctr" marR="32384">
              <a:lnSpc>
                <a:spcPct val="100000"/>
              </a:lnSpc>
              <a:spcBef>
                <a:spcPts val="350"/>
              </a:spcBef>
            </a:pPr>
            <a:r>
              <a:rPr dirty="0" sz="1300" spc="-5" b="1">
                <a:solidFill>
                  <a:srgbClr val="F1F1F1"/>
                </a:solidFill>
                <a:latin typeface="Trebuchet MS"/>
                <a:cs typeface="Trebuchet MS"/>
              </a:rPr>
              <a:t>I</a:t>
            </a:r>
            <a:r>
              <a:rPr dirty="0" sz="1300" spc="40" b="1">
                <a:solidFill>
                  <a:srgbClr val="F1F1F1"/>
                </a:solidFill>
                <a:latin typeface="Trebuchet MS"/>
                <a:cs typeface="Trebuchet MS"/>
              </a:rPr>
              <a:t>n</a:t>
            </a:r>
            <a:r>
              <a:rPr dirty="0" sz="1300" spc="-75" b="1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1300" spc="-50" b="1">
                <a:solidFill>
                  <a:srgbClr val="F1F1F1"/>
                </a:solidFill>
                <a:latin typeface="Trebuchet MS"/>
                <a:cs typeface="Trebuchet MS"/>
              </a:rPr>
              <a:t>2</a:t>
            </a:r>
            <a:r>
              <a:rPr dirty="0" sz="1300" spc="55" b="1">
                <a:solidFill>
                  <a:srgbClr val="F1F1F1"/>
                </a:solidFill>
                <a:latin typeface="Trebuchet MS"/>
                <a:cs typeface="Trebuchet MS"/>
              </a:rPr>
              <a:t>0</a:t>
            </a:r>
            <a:r>
              <a:rPr dirty="0" sz="1300" spc="-50" b="1">
                <a:solidFill>
                  <a:srgbClr val="F1F1F1"/>
                </a:solidFill>
                <a:latin typeface="Trebuchet MS"/>
                <a:cs typeface="Trebuchet MS"/>
              </a:rPr>
              <a:t>2</a:t>
            </a:r>
            <a:r>
              <a:rPr dirty="0" sz="1300" spc="-45" b="1">
                <a:solidFill>
                  <a:srgbClr val="F1F1F1"/>
                </a:solidFill>
                <a:latin typeface="Trebuchet MS"/>
                <a:cs typeface="Trebuchet MS"/>
              </a:rPr>
              <a:t>2</a:t>
            </a:r>
            <a:r>
              <a:rPr dirty="0" sz="1300" spc="-75" b="1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1300" spc="100" b="1">
                <a:solidFill>
                  <a:srgbClr val="F1F1F1"/>
                </a:solidFill>
                <a:latin typeface="Trebuchet MS"/>
                <a:cs typeface="Trebuchet MS"/>
              </a:rPr>
              <a:t>-</a:t>
            </a:r>
            <a:r>
              <a:rPr dirty="0" sz="1300" spc="-75" b="1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1300" spc="155" b="1">
                <a:solidFill>
                  <a:srgbClr val="F1F1F1"/>
                </a:solidFill>
                <a:latin typeface="Trebuchet MS"/>
                <a:cs typeface="Trebuchet MS"/>
              </a:rPr>
              <a:t>C</a:t>
            </a:r>
            <a:r>
              <a:rPr dirty="0" sz="1300" spc="50" b="1">
                <a:solidFill>
                  <a:srgbClr val="F1F1F1"/>
                </a:solidFill>
                <a:latin typeface="Trebuchet MS"/>
                <a:cs typeface="Trebuchet MS"/>
              </a:rPr>
              <a:t>A</a:t>
            </a:r>
            <a:r>
              <a:rPr dirty="0" sz="1300" spc="105" b="1">
                <a:solidFill>
                  <a:srgbClr val="F1F1F1"/>
                </a:solidFill>
                <a:latin typeface="Trebuchet MS"/>
                <a:cs typeface="Trebuchet MS"/>
              </a:rPr>
              <a:t>G</a:t>
            </a:r>
            <a:r>
              <a:rPr dirty="0" sz="1300" spc="25" b="1">
                <a:solidFill>
                  <a:srgbClr val="F1F1F1"/>
                </a:solidFill>
                <a:latin typeface="Trebuchet MS"/>
                <a:cs typeface="Trebuchet MS"/>
              </a:rPr>
              <a:t>R</a:t>
            </a:r>
            <a:r>
              <a:rPr dirty="0" sz="1300" spc="-75" b="1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1300" spc="35" b="1">
                <a:solidFill>
                  <a:srgbClr val="F1F1F1"/>
                </a:solidFill>
                <a:latin typeface="Trebuchet MS"/>
                <a:cs typeface="Trebuchet MS"/>
              </a:rPr>
              <a:t>o</a:t>
            </a:r>
            <a:r>
              <a:rPr dirty="0" sz="1300" spc="-5" b="1">
                <a:solidFill>
                  <a:srgbClr val="F1F1F1"/>
                </a:solidFill>
                <a:latin typeface="Trebuchet MS"/>
                <a:cs typeface="Trebuchet MS"/>
              </a:rPr>
              <a:t>f</a:t>
            </a:r>
            <a:r>
              <a:rPr dirty="0" sz="1300" spc="-75" b="1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1300" spc="-330" b="1">
                <a:solidFill>
                  <a:srgbClr val="F1F1F1"/>
                </a:solidFill>
                <a:latin typeface="Trebuchet MS"/>
                <a:cs typeface="Trebuchet MS"/>
              </a:rPr>
              <a:t>1</a:t>
            </a:r>
            <a:r>
              <a:rPr dirty="0" sz="1300" spc="-50" b="1">
                <a:solidFill>
                  <a:srgbClr val="F1F1F1"/>
                </a:solidFill>
                <a:latin typeface="Trebuchet MS"/>
                <a:cs typeface="Trebuchet MS"/>
              </a:rPr>
              <a:t>2</a:t>
            </a:r>
            <a:r>
              <a:rPr dirty="0" sz="1300" spc="-140" b="1">
                <a:solidFill>
                  <a:srgbClr val="F1F1F1"/>
                </a:solidFill>
                <a:latin typeface="Trebuchet MS"/>
                <a:cs typeface="Trebuchet MS"/>
              </a:rPr>
              <a:t>.</a:t>
            </a:r>
            <a:r>
              <a:rPr dirty="0" sz="1300" spc="-330" b="1">
                <a:solidFill>
                  <a:srgbClr val="F1F1F1"/>
                </a:solidFill>
                <a:latin typeface="Trebuchet MS"/>
                <a:cs typeface="Trebuchet MS"/>
              </a:rPr>
              <a:t>1</a:t>
            </a:r>
            <a:r>
              <a:rPr dirty="0" sz="1300" spc="245" b="1">
                <a:solidFill>
                  <a:srgbClr val="F1F1F1"/>
                </a:solidFill>
                <a:latin typeface="Trebuchet MS"/>
                <a:cs typeface="Trebuchet MS"/>
              </a:rPr>
              <a:t>%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510988" y="4121292"/>
            <a:ext cx="1597660" cy="651510"/>
          </a:xfrm>
          <a:prstGeom prst="rect">
            <a:avLst/>
          </a:prstGeom>
        </p:spPr>
        <p:txBody>
          <a:bodyPr wrap="square" lIns="0" tIns="1104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dirty="0" sz="2150" spc="50" b="1">
                <a:solidFill>
                  <a:srgbClr val="F1F1F1"/>
                </a:solidFill>
                <a:latin typeface="Trebuchet MS"/>
                <a:cs typeface="Trebuchet MS"/>
              </a:rPr>
              <a:t>$</a:t>
            </a:r>
            <a:r>
              <a:rPr dirty="0" sz="2150" spc="15" b="1">
                <a:solidFill>
                  <a:srgbClr val="F1F1F1"/>
                </a:solidFill>
                <a:latin typeface="Trebuchet MS"/>
                <a:cs typeface="Trebuchet MS"/>
              </a:rPr>
              <a:t>4</a:t>
            </a:r>
            <a:r>
              <a:rPr dirty="0" sz="2150" spc="-220" b="1">
                <a:solidFill>
                  <a:srgbClr val="F1F1F1"/>
                </a:solidFill>
                <a:latin typeface="Trebuchet MS"/>
                <a:cs typeface="Trebuchet MS"/>
              </a:rPr>
              <a:t>.</a:t>
            </a:r>
            <a:r>
              <a:rPr dirty="0" sz="2150" spc="-70" b="1">
                <a:solidFill>
                  <a:srgbClr val="F1F1F1"/>
                </a:solidFill>
                <a:latin typeface="Trebuchet MS"/>
                <a:cs typeface="Trebuchet MS"/>
              </a:rPr>
              <a:t>6</a:t>
            </a:r>
            <a:r>
              <a:rPr dirty="0" sz="2150" spc="-65" b="1">
                <a:solidFill>
                  <a:srgbClr val="F1F1F1"/>
                </a:solidFill>
                <a:latin typeface="Trebuchet MS"/>
                <a:cs typeface="Trebuchet MS"/>
              </a:rPr>
              <a:t>6</a:t>
            </a:r>
            <a:r>
              <a:rPr dirty="0" sz="2150" spc="-120" b="1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150" spc="110" b="1">
                <a:solidFill>
                  <a:srgbClr val="F1F1F1"/>
                </a:solidFill>
                <a:latin typeface="Trebuchet MS"/>
                <a:cs typeface="Trebuchet MS"/>
              </a:rPr>
              <a:t>B</a:t>
            </a:r>
            <a:r>
              <a:rPr dirty="0" sz="2150" spc="-90" b="1">
                <a:solidFill>
                  <a:srgbClr val="F1F1F1"/>
                </a:solidFill>
                <a:latin typeface="Trebuchet MS"/>
                <a:cs typeface="Trebuchet MS"/>
              </a:rPr>
              <a:t>i</a:t>
            </a:r>
            <a:r>
              <a:rPr dirty="0" sz="2150" spc="-85" b="1">
                <a:solidFill>
                  <a:srgbClr val="F1F1F1"/>
                </a:solidFill>
                <a:latin typeface="Trebuchet MS"/>
                <a:cs typeface="Trebuchet MS"/>
              </a:rPr>
              <a:t>ll</a:t>
            </a:r>
            <a:r>
              <a:rPr dirty="0" sz="2150" spc="-90" b="1">
                <a:solidFill>
                  <a:srgbClr val="F1F1F1"/>
                </a:solidFill>
                <a:latin typeface="Trebuchet MS"/>
                <a:cs typeface="Trebuchet MS"/>
              </a:rPr>
              <a:t>i</a:t>
            </a:r>
            <a:r>
              <a:rPr dirty="0" sz="2150" spc="75" b="1">
                <a:solidFill>
                  <a:srgbClr val="F1F1F1"/>
                </a:solidFill>
                <a:latin typeface="Trebuchet MS"/>
                <a:cs typeface="Trebuchet MS"/>
              </a:rPr>
              <a:t>o</a:t>
            </a:r>
            <a:r>
              <a:rPr dirty="0" sz="2150" spc="80" b="1">
                <a:solidFill>
                  <a:srgbClr val="F1F1F1"/>
                </a:solidFill>
                <a:latin typeface="Trebuchet MS"/>
                <a:cs typeface="Trebuchet MS"/>
              </a:rPr>
              <a:t>n</a:t>
            </a:r>
            <a:endParaRPr sz="2150">
              <a:latin typeface="Trebuchet MS"/>
              <a:cs typeface="Trebuchet MS"/>
            </a:endParaRPr>
          </a:p>
          <a:p>
            <a:pPr marL="57150">
              <a:lnSpc>
                <a:spcPct val="100000"/>
              </a:lnSpc>
              <a:spcBef>
                <a:spcPts val="370"/>
              </a:spcBef>
            </a:pPr>
            <a:r>
              <a:rPr dirty="0" sz="1000" spc="20" b="1">
                <a:solidFill>
                  <a:srgbClr val="F1F1F1"/>
                </a:solidFill>
                <a:latin typeface="Trebuchet MS"/>
                <a:cs typeface="Trebuchet MS"/>
              </a:rPr>
              <a:t>In</a:t>
            </a:r>
            <a:r>
              <a:rPr dirty="0" sz="1000" spc="-65" b="1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1000" b="1">
                <a:solidFill>
                  <a:srgbClr val="F1F1F1"/>
                </a:solidFill>
                <a:latin typeface="Trebuchet MS"/>
                <a:cs typeface="Trebuchet MS"/>
              </a:rPr>
              <a:t>2024</a:t>
            </a:r>
            <a:r>
              <a:rPr dirty="0" sz="1000" spc="-60" b="1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1000" spc="85" b="1">
                <a:solidFill>
                  <a:srgbClr val="F1F1F1"/>
                </a:solidFill>
                <a:latin typeface="Trebuchet MS"/>
                <a:cs typeface="Trebuchet MS"/>
              </a:rPr>
              <a:t>-</a:t>
            </a:r>
            <a:r>
              <a:rPr dirty="0" sz="1000" spc="-65" b="1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1000" spc="75" b="1">
                <a:solidFill>
                  <a:srgbClr val="F1F1F1"/>
                </a:solidFill>
                <a:latin typeface="Trebuchet MS"/>
                <a:cs typeface="Trebuchet MS"/>
              </a:rPr>
              <a:t>CAGR</a:t>
            </a:r>
            <a:r>
              <a:rPr dirty="0" sz="1000" spc="-60" b="1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1000" spc="20" b="1">
                <a:solidFill>
                  <a:srgbClr val="F1F1F1"/>
                </a:solidFill>
                <a:latin typeface="Trebuchet MS"/>
                <a:cs typeface="Trebuchet MS"/>
              </a:rPr>
              <a:t>of</a:t>
            </a:r>
            <a:r>
              <a:rPr dirty="0" sz="1000" spc="-65" b="1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1000" spc="-50" b="1">
                <a:solidFill>
                  <a:srgbClr val="F1F1F1"/>
                </a:solidFill>
                <a:latin typeface="Trebuchet MS"/>
                <a:cs typeface="Trebuchet MS"/>
              </a:rPr>
              <a:t>12.7%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894550" y="4069285"/>
            <a:ext cx="7625715" cy="703580"/>
          </a:xfrm>
          <a:prstGeom prst="rect">
            <a:avLst/>
          </a:prstGeom>
        </p:spPr>
        <p:txBody>
          <a:bodyPr wrap="square" lIns="0" tIns="90170" rIns="0" bIns="0" rtlCol="0" vert="horz">
            <a:spAutoFit/>
          </a:bodyPr>
          <a:lstStyle/>
          <a:p>
            <a:pPr algn="ctr" marR="542925">
              <a:lnSpc>
                <a:spcPct val="100000"/>
              </a:lnSpc>
              <a:spcBef>
                <a:spcPts val="710"/>
              </a:spcBef>
            </a:pPr>
            <a:r>
              <a:rPr dirty="0" sz="2200" spc="170" b="1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dirty="0" sz="2200" spc="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150" b="1">
                <a:solidFill>
                  <a:srgbClr val="FFFFFF"/>
                </a:solidFill>
                <a:latin typeface="Trebuchet MS"/>
                <a:cs typeface="Trebuchet MS"/>
              </a:rPr>
              <a:t>Consumer</a:t>
            </a:r>
            <a:r>
              <a:rPr dirty="0" sz="2200" spc="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125" b="1">
                <a:solidFill>
                  <a:srgbClr val="FFFFFF"/>
                </a:solidFill>
                <a:latin typeface="Trebuchet MS"/>
                <a:cs typeface="Trebuchet MS"/>
              </a:rPr>
              <a:t>Analytics</a:t>
            </a:r>
            <a:endParaRPr sz="2200">
              <a:latin typeface="Trebuchet MS"/>
              <a:cs typeface="Trebuchet MS"/>
            </a:endParaRPr>
          </a:p>
          <a:p>
            <a:pPr algn="ctr" marR="813435">
              <a:lnSpc>
                <a:spcPct val="100000"/>
              </a:lnSpc>
              <a:spcBef>
                <a:spcPts val="405"/>
              </a:spcBef>
            </a:pPr>
            <a:r>
              <a:rPr dirty="0" sz="1400" spc="60">
                <a:solidFill>
                  <a:srgbClr val="FFFFFF"/>
                </a:solidFill>
                <a:latin typeface="Microsoft Sans Serif"/>
                <a:cs typeface="Microsoft Sans Serif"/>
              </a:rPr>
              <a:t>Mordor</a:t>
            </a:r>
            <a:r>
              <a:rPr dirty="0" sz="1400" spc="-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55">
                <a:solidFill>
                  <a:srgbClr val="FFFFFF"/>
                </a:solidFill>
                <a:latin typeface="Microsoft Sans Serif"/>
                <a:cs typeface="Microsoft Sans Serif"/>
              </a:rPr>
              <a:t>Intelligence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295909" y="3023206"/>
            <a:ext cx="4201795" cy="729615"/>
          </a:xfrm>
          <a:prstGeom prst="rect">
            <a:avLst/>
          </a:prstGeom>
        </p:spPr>
        <p:txBody>
          <a:bodyPr wrap="square" lIns="0" tIns="106045" rIns="0" bIns="0" rtlCol="0" vert="horz">
            <a:spAutoFit/>
          </a:bodyPr>
          <a:lstStyle/>
          <a:p>
            <a:pPr marL="328930">
              <a:lnSpc>
                <a:spcPct val="100000"/>
              </a:lnSpc>
              <a:spcBef>
                <a:spcPts val="835"/>
              </a:spcBef>
            </a:pPr>
            <a:r>
              <a:rPr dirty="0" sz="2200" spc="150" b="1">
                <a:solidFill>
                  <a:srgbClr val="FFFFFF"/>
                </a:solidFill>
                <a:latin typeface="Trebuchet MS"/>
                <a:cs typeface="Trebuchet MS"/>
              </a:rPr>
              <a:t>Scout</a:t>
            </a:r>
            <a:r>
              <a:rPr dirty="0" sz="2200" spc="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150" b="1">
                <a:solidFill>
                  <a:srgbClr val="FFFFFF"/>
                </a:solidFill>
                <a:latin typeface="Trebuchet MS"/>
                <a:cs typeface="Trebuchet MS"/>
              </a:rPr>
              <a:t>Consumer</a:t>
            </a:r>
            <a:r>
              <a:rPr dirty="0" sz="2200" spc="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125" b="1">
                <a:solidFill>
                  <a:srgbClr val="FFFFFF"/>
                </a:solidFill>
                <a:latin typeface="Trebuchet MS"/>
                <a:cs typeface="Trebuchet MS"/>
              </a:rPr>
              <a:t>Analytics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80"/>
              </a:spcBef>
            </a:pPr>
            <a:r>
              <a:rPr dirty="0" sz="1400" spc="20">
                <a:solidFill>
                  <a:srgbClr val="FFFFFF"/>
                </a:solidFill>
                <a:latin typeface="Microsoft Sans Serif"/>
                <a:cs typeface="Microsoft Sans Serif"/>
              </a:rPr>
              <a:t>Given</a:t>
            </a:r>
            <a:r>
              <a:rPr dirty="0" sz="1400" spc="-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50">
                <a:solidFill>
                  <a:srgbClr val="FFFFFF"/>
                </a:solidFill>
                <a:latin typeface="Microsoft Sans Serif"/>
                <a:cs typeface="Microsoft Sans Serif"/>
              </a:rPr>
              <a:t>just</a:t>
            </a:r>
            <a:r>
              <a:rPr dirty="0" sz="14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95">
                <a:solidFill>
                  <a:srgbClr val="FFFFFF"/>
                </a:solidFill>
                <a:latin typeface="Microsoft Sans Serif"/>
                <a:cs typeface="Microsoft Sans Serif"/>
              </a:rPr>
              <a:t>10%</a:t>
            </a:r>
            <a:r>
              <a:rPr dirty="0" sz="1400" spc="-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8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14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55">
                <a:solidFill>
                  <a:srgbClr val="FFFFFF"/>
                </a:solidFill>
                <a:latin typeface="Microsoft Sans Serif"/>
                <a:cs typeface="Microsoft Sans Serif"/>
              </a:rPr>
              <a:t>Consumer</a:t>
            </a:r>
            <a:r>
              <a:rPr dirty="0" sz="14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50">
                <a:solidFill>
                  <a:srgbClr val="FFFFFF"/>
                </a:solidFill>
                <a:latin typeface="Microsoft Sans Serif"/>
                <a:cs typeface="Microsoft Sans Serif"/>
              </a:rPr>
              <a:t>Analytics</a:t>
            </a:r>
            <a:r>
              <a:rPr dirty="0" sz="1400" spc="-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65">
                <a:solidFill>
                  <a:srgbClr val="FFFFFF"/>
                </a:solidFill>
                <a:latin typeface="Microsoft Sans Serif"/>
                <a:cs typeface="Microsoft Sans Serif"/>
              </a:rPr>
              <a:t>Market</a:t>
            </a:r>
            <a:r>
              <a:rPr dirty="0" sz="14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Microsoft Sans Serif"/>
                <a:cs typeface="Microsoft Sans Serif"/>
              </a:rPr>
              <a:t>Size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3307499" y="3361863"/>
            <a:ext cx="596900" cy="52959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6510">
              <a:lnSpc>
                <a:spcPct val="100000"/>
              </a:lnSpc>
              <a:spcBef>
                <a:spcPts val="130"/>
              </a:spcBef>
            </a:pPr>
            <a:r>
              <a:rPr dirty="0" sz="1800" spc="25" b="1">
                <a:solidFill>
                  <a:srgbClr val="F1F1F1"/>
                </a:solidFill>
                <a:latin typeface="Trebuchet MS"/>
                <a:cs typeface="Trebuchet MS"/>
              </a:rPr>
              <a:t>ion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dirty="0" sz="800" spc="90" b="1">
                <a:solidFill>
                  <a:srgbClr val="F1F1F1"/>
                </a:solidFill>
                <a:latin typeface="Trebuchet MS"/>
                <a:cs typeface="Trebuchet MS"/>
              </a:rPr>
              <a:t>G</a:t>
            </a:r>
            <a:r>
              <a:rPr dirty="0" sz="800" spc="40" b="1">
                <a:solidFill>
                  <a:srgbClr val="F1F1F1"/>
                </a:solidFill>
                <a:latin typeface="Trebuchet MS"/>
                <a:cs typeface="Trebuchet MS"/>
              </a:rPr>
              <a:t>R</a:t>
            </a:r>
            <a:r>
              <a:rPr dirty="0" sz="800" spc="-40" b="1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800" spc="40" b="1">
                <a:solidFill>
                  <a:srgbClr val="F1F1F1"/>
                </a:solidFill>
                <a:latin typeface="Trebuchet MS"/>
                <a:cs typeface="Trebuchet MS"/>
              </a:rPr>
              <a:t>o</a:t>
            </a:r>
            <a:r>
              <a:rPr dirty="0" sz="800" spc="10" b="1">
                <a:solidFill>
                  <a:srgbClr val="F1F1F1"/>
                </a:solidFill>
                <a:latin typeface="Trebuchet MS"/>
                <a:cs typeface="Trebuchet MS"/>
              </a:rPr>
              <a:t>f</a:t>
            </a:r>
            <a:r>
              <a:rPr dirty="0" sz="800" spc="-40" b="1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800" spc="-195" b="1">
                <a:solidFill>
                  <a:srgbClr val="F1F1F1"/>
                </a:solidFill>
                <a:latin typeface="Trebuchet MS"/>
                <a:cs typeface="Trebuchet MS"/>
              </a:rPr>
              <a:t>1</a:t>
            </a:r>
            <a:r>
              <a:rPr dirty="0" sz="800" spc="-15" b="1">
                <a:solidFill>
                  <a:srgbClr val="F1F1F1"/>
                </a:solidFill>
                <a:latin typeface="Trebuchet MS"/>
                <a:cs typeface="Trebuchet MS"/>
              </a:rPr>
              <a:t>2</a:t>
            </a:r>
            <a:r>
              <a:rPr dirty="0" sz="800" spc="-80" b="1">
                <a:solidFill>
                  <a:srgbClr val="F1F1F1"/>
                </a:solidFill>
                <a:latin typeface="Trebuchet MS"/>
                <a:cs typeface="Trebuchet MS"/>
              </a:rPr>
              <a:t>.</a:t>
            </a:r>
            <a:r>
              <a:rPr dirty="0" sz="800" spc="-50" b="1">
                <a:solidFill>
                  <a:srgbClr val="F1F1F1"/>
                </a:solidFill>
                <a:latin typeface="Trebuchet MS"/>
                <a:cs typeface="Trebuchet MS"/>
              </a:rPr>
              <a:t>7</a:t>
            </a:r>
            <a:r>
              <a:rPr dirty="0" sz="800" spc="180" b="1">
                <a:solidFill>
                  <a:srgbClr val="F1F1F1"/>
                </a:solidFill>
                <a:latin typeface="Trebuchet MS"/>
                <a:cs typeface="Trebuchet MS"/>
              </a:rPr>
              <a:t>%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084277" y="8789579"/>
            <a:ext cx="12119610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91510" marR="5080" indent="-3179445">
              <a:lnSpc>
                <a:spcPct val="115399"/>
              </a:lnSpc>
              <a:spcBef>
                <a:spcPts val="100"/>
              </a:spcBef>
            </a:pPr>
            <a:r>
              <a:rPr dirty="0" sz="1950" spc="125">
                <a:solidFill>
                  <a:srgbClr val="F1F4F5"/>
                </a:solidFill>
                <a:latin typeface="Microsoft Sans Serif"/>
                <a:cs typeface="Microsoft Sans Serif"/>
              </a:rPr>
              <a:t>Rapid</a:t>
            </a:r>
            <a:r>
              <a:rPr dirty="0" sz="1950" spc="120">
                <a:solidFill>
                  <a:srgbClr val="F1F4F5"/>
                </a:solidFill>
                <a:latin typeface="Microsoft Sans Serif"/>
                <a:cs typeface="Microsoft Sans Serif"/>
              </a:rPr>
              <a:t> </a:t>
            </a:r>
            <a:r>
              <a:rPr dirty="0" sz="1950" spc="185">
                <a:solidFill>
                  <a:srgbClr val="F1F4F5"/>
                </a:solidFill>
                <a:latin typeface="Microsoft Sans Serif"/>
                <a:cs typeface="Microsoft Sans Serif"/>
              </a:rPr>
              <a:t>growth</a:t>
            </a:r>
            <a:r>
              <a:rPr dirty="0" sz="1950" spc="120">
                <a:solidFill>
                  <a:srgbClr val="F1F4F5"/>
                </a:solidFill>
                <a:latin typeface="Microsoft Sans Serif"/>
                <a:cs typeface="Microsoft Sans Serif"/>
              </a:rPr>
              <a:t> </a:t>
            </a:r>
            <a:r>
              <a:rPr dirty="0" sz="1950" spc="114">
                <a:solidFill>
                  <a:srgbClr val="F1F4F5"/>
                </a:solidFill>
                <a:latin typeface="Microsoft Sans Serif"/>
                <a:cs typeface="Microsoft Sans Serif"/>
              </a:rPr>
              <a:t>in</a:t>
            </a:r>
            <a:r>
              <a:rPr dirty="0" sz="1950" spc="125">
                <a:solidFill>
                  <a:srgbClr val="F1F4F5"/>
                </a:solidFill>
                <a:latin typeface="Microsoft Sans Serif"/>
                <a:cs typeface="Microsoft Sans Serif"/>
              </a:rPr>
              <a:t> </a:t>
            </a:r>
            <a:r>
              <a:rPr dirty="0" sz="1950" spc="229">
                <a:solidFill>
                  <a:srgbClr val="F1F4F5"/>
                </a:solidFill>
                <a:latin typeface="Microsoft Sans Serif"/>
                <a:cs typeface="Microsoft Sans Serif"/>
              </a:rPr>
              <a:t>data</a:t>
            </a:r>
            <a:r>
              <a:rPr dirty="0" sz="1950" spc="120">
                <a:solidFill>
                  <a:srgbClr val="F1F4F5"/>
                </a:solidFill>
                <a:latin typeface="Microsoft Sans Serif"/>
                <a:cs typeface="Microsoft Sans Serif"/>
              </a:rPr>
              <a:t> </a:t>
            </a:r>
            <a:r>
              <a:rPr dirty="0" sz="1950" spc="135">
                <a:solidFill>
                  <a:srgbClr val="F1F4F5"/>
                </a:solidFill>
                <a:latin typeface="Microsoft Sans Serif"/>
                <a:cs typeface="Microsoft Sans Serif"/>
              </a:rPr>
              <a:t>verticals</a:t>
            </a:r>
            <a:r>
              <a:rPr dirty="0" sz="1950" spc="125">
                <a:solidFill>
                  <a:srgbClr val="F1F4F5"/>
                </a:solidFill>
                <a:latin typeface="Microsoft Sans Serif"/>
                <a:cs typeface="Microsoft Sans Serif"/>
              </a:rPr>
              <a:t> </a:t>
            </a:r>
            <a:r>
              <a:rPr dirty="0" sz="1950" spc="150">
                <a:solidFill>
                  <a:srgbClr val="F1F4F5"/>
                </a:solidFill>
                <a:latin typeface="Microsoft Sans Serif"/>
                <a:cs typeface="Microsoft Sans Serif"/>
              </a:rPr>
              <a:t>creates</a:t>
            </a:r>
            <a:r>
              <a:rPr dirty="0" sz="1950" spc="120">
                <a:solidFill>
                  <a:srgbClr val="F1F4F5"/>
                </a:solidFill>
                <a:latin typeface="Microsoft Sans Serif"/>
                <a:cs typeface="Microsoft Sans Serif"/>
              </a:rPr>
              <a:t> </a:t>
            </a:r>
            <a:r>
              <a:rPr dirty="0" sz="1950" spc="155">
                <a:solidFill>
                  <a:srgbClr val="F1F4F5"/>
                </a:solidFill>
                <a:latin typeface="Microsoft Sans Serif"/>
                <a:cs typeface="Microsoft Sans Serif"/>
              </a:rPr>
              <a:t>a</a:t>
            </a:r>
            <a:r>
              <a:rPr dirty="0" sz="1950" spc="120">
                <a:solidFill>
                  <a:srgbClr val="F1F4F5"/>
                </a:solidFill>
                <a:latin typeface="Microsoft Sans Serif"/>
                <a:cs typeface="Microsoft Sans Serif"/>
              </a:rPr>
              <a:t> </a:t>
            </a:r>
            <a:r>
              <a:rPr dirty="0" sz="1950" spc="185">
                <a:solidFill>
                  <a:srgbClr val="F1F4F5"/>
                </a:solidFill>
                <a:latin typeface="Microsoft Sans Serif"/>
                <a:cs typeface="Microsoft Sans Serif"/>
              </a:rPr>
              <a:t>market</a:t>
            </a:r>
            <a:r>
              <a:rPr dirty="0" sz="1950" spc="125">
                <a:solidFill>
                  <a:srgbClr val="F1F4F5"/>
                </a:solidFill>
                <a:latin typeface="Microsoft Sans Serif"/>
                <a:cs typeface="Microsoft Sans Serif"/>
              </a:rPr>
              <a:t> </a:t>
            </a:r>
            <a:r>
              <a:rPr dirty="0" sz="1950" spc="204">
                <a:solidFill>
                  <a:srgbClr val="F1F4F5"/>
                </a:solidFill>
                <a:latin typeface="Microsoft Sans Serif"/>
                <a:cs typeface="Microsoft Sans Serif"/>
              </a:rPr>
              <a:t>gap</a:t>
            </a:r>
            <a:r>
              <a:rPr dirty="0" sz="1950" spc="120">
                <a:solidFill>
                  <a:srgbClr val="F1F4F5"/>
                </a:solidFill>
                <a:latin typeface="Microsoft Sans Serif"/>
                <a:cs typeface="Microsoft Sans Serif"/>
              </a:rPr>
              <a:t> </a:t>
            </a:r>
            <a:r>
              <a:rPr dirty="0" sz="1950" spc="150">
                <a:solidFill>
                  <a:srgbClr val="F1F4F5"/>
                </a:solidFill>
                <a:latin typeface="Microsoft Sans Serif"/>
                <a:cs typeface="Microsoft Sans Serif"/>
              </a:rPr>
              <a:t>for</a:t>
            </a:r>
            <a:r>
              <a:rPr dirty="0" sz="1950" spc="125">
                <a:solidFill>
                  <a:srgbClr val="F1F4F5"/>
                </a:solidFill>
                <a:latin typeface="Microsoft Sans Serif"/>
                <a:cs typeface="Microsoft Sans Serif"/>
              </a:rPr>
              <a:t> Scout</a:t>
            </a:r>
            <a:r>
              <a:rPr dirty="0" sz="1950" spc="120">
                <a:solidFill>
                  <a:srgbClr val="F1F4F5"/>
                </a:solidFill>
                <a:latin typeface="Microsoft Sans Serif"/>
                <a:cs typeface="Microsoft Sans Serif"/>
              </a:rPr>
              <a:t> </a:t>
            </a:r>
            <a:r>
              <a:rPr dirty="0" sz="1950" spc="185">
                <a:solidFill>
                  <a:srgbClr val="F1F4F5"/>
                </a:solidFill>
                <a:latin typeface="Microsoft Sans Serif"/>
                <a:cs typeface="Microsoft Sans Serif"/>
              </a:rPr>
              <a:t>to</a:t>
            </a:r>
            <a:r>
              <a:rPr dirty="0" sz="1950" spc="120">
                <a:solidFill>
                  <a:srgbClr val="F1F4F5"/>
                </a:solidFill>
                <a:latin typeface="Microsoft Sans Serif"/>
                <a:cs typeface="Microsoft Sans Serif"/>
              </a:rPr>
              <a:t> </a:t>
            </a:r>
            <a:r>
              <a:rPr dirty="0" sz="1950" spc="145">
                <a:solidFill>
                  <a:srgbClr val="F1F4F5"/>
                </a:solidFill>
                <a:latin typeface="Microsoft Sans Serif"/>
                <a:cs typeface="Microsoft Sans Serif"/>
              </a:rPr>
              <a:t>step</a:t>
            </a:r>
            <a:r>
              <a:rPr dirty="0" sz="1950" spc="125">
                <a:solidFill>
                  <a:srgbClr val="F1F4F5"/>
                </a:solidFill>
                <a:latin typeface="Microsoft Sans Serif"/>
                <a:cs typeface="Microsoft Sans Serif"/>
              </a:rPr>
              <a:t> </a:t>
            </a:r>
            <a:r>
              <a:rPr dirty="0" sz="1950" spc="170">
                <a:solidFill>
                  <a:srgbClr val="F1F4F5"/>
                </a:solidFill>
                <a:latin typeface="Microsoft Sans Serif"/>
                <a:cs typeface="Microsoft Sans Serif"/>
              </a:rPr>
              <a:t>into</a:t>
            </a:r>
            <a:r>
              <a:rPr dirty="0" sz="1950" spc="120">
                <a:solidFill>
                  <a:srgbClr val="F1F4F5"/>
                </a:solidFill>
                <a:latin typeface="Microsoft Sans Serif"/>
                <a:cs typeface="Microsoft Sans Serif"/>
              </a:rPr>
              <a:t> </a:t>
            </a:r>
            <a:r>
              <a:rPr dirty="0" sz="1950" spc="185">
                <a:solidFill>
                  <a:srgbClr val="F1F4F5"/>
                </a:solidFill>
                <a:latin typeface="Microsoft Sans Serif"/>
                <a:cs typeface="Microsoft Sans Serif"/>
              </a:rPr>
              <a:t>through</a:t>
            </a:r>
            <a:r>
              <a:rPr dirty="0" sz="1950" spc="125">
                <a:solidFill>
                  <a:srgbClr val="F1F4F5"/>
                </a:solidFill>
                <a:latin typeface="Microsoft Sans Serif"/>
                <a:cs typeface="Microsoft Sans Serif"/>
              </a:rPr>
              <a:t> </a:t>
            </a:r>
            <a:r>
              <a:rPr dirty="0" sz="1950" spc="155">
                <a:solidFill>
                  <a:srgbClr val="F1F4F5"/>
                </a:solidFill>
                <a:latin typeface="Microsoft Sans Serif"/>
                <a:cs typeface="Microsoft Sans Serif"/>
              </a:rPr>
              <a:t>proprietary, </a:t>
            </a:r>
            <a:r>
              <a:rPr dirty="0" sz="1950" spc="-505">
                <a:solidFill>
                  <a:srgbClr val="F1F4F5"/>
                </a:solidFill>
                <a:latin typeface="Microsoft Sans Serif"/>
                <a:cs typeface="Microsoft Sans Serif"/>
              </a:rPr>
              <a:t> </a:t>
            </a:r>
            <a:r>
              <a:rPr dirty="0" sz="1950" spc="185">
                <a:solidFill>
                  <a:srgbClr val="F1F4F5"/>
                </a:solidFill>
                <a:latin typeface="Microsoft Sans Serif"/>
                <a:cs typeface="Microsoft Sans Serif"/>
              </a:rPr>
              <a:t>integrated</a:t>
            </a:r>
            <a:r>
              <a:rPr dirty="0" sz="1950" spc="114">
                <a:solidFill>
                  <a:srgbClr val="F1F4F5"/>
                </a:solidFill>
                <a:latin typeface="Microsoft Sans Serif"/>
                <a:cs typeface="Microsoft Sans Serif"/>
              </a:rPr>
              <a:t> </a:t>
            </a:r>
            <a:r>
              <a:rPr dirty="0" sz="1950" spc="229">
                <a:solidFill>
                  <a:srgbClr val="F1F4F5"/>
                </a:solidFill>
                <a:latin typeface="Microsoft Sans Serif"/>
                <a:cs typeface="Microsoft Sans Serif"/>
              </a:rPr>
              <a:t>data</a:t>
            </a:r>
            <a:r>
              <a:rPr dirty="0" sz="1950" spc="114">
                <a:solidFill>
                  <a:srgbClr val="F1F4F5"/>
                </a:solidFill>
                <a:latin typeface="Microsoft Sans Serif"/>
                <a:cs typeface="Microsoft Sans Serif"/>
              </a:rPr>
              <a:t> </a:t>
            </a:r>
            <a:r>
              <a:rPr dirty="0" sz="1950" spc="155">
                <a:solidFill>
                  <a:srgbClr val="F1F4F5"/>
                </a:solidFill>
                <a:latin typeface="Microsoft Sans Serif"/>
                <a:cs typeface="Microsoft Sans Serif"/>
              </a:rPr>
              <a:t>governance</a:t>
            </a:r>
            <a:r>
              <a:rPr dirty="0" sz="1950" spc="114">
                <a:solidFill>
                  <a:srgbClr val="F1F4F5"/>
                </a:solidFill>
                <a:latin typeface="Microsoft Sans Serif"/>
                <a:cs typeface="Microsoft Sans Serif"/>
              </a:rPr>
              <a:t> </a:t>
            </a:r>
            <a:r>
              <a:rPr dirty="0" sz="1950" spc="80">
                <a:solidFill>
                  <a:srgbClr val="F1F4F5"/>
                </a:solidFill>
                <a:latin typeface="Microsoft Sans Serif"/>
                <a:cs typeface="Microsoft Sans Serif"/>
              </a:rPr>
              <a:t>&amp;</a:t>
            </a:r>
            <a:r>
              <a:rPr dirty="0" sz="1950" spc="114">
                <a:solidFill>
                  <a:srgbClr val="F1F4F5"/>
                </a:solidFill>
                <a:latin typeface="Microsoft Sans Serif"/>
                <a:cs typeface="Microsoft Sans Serif"/>
              </a:rPr>
              <a:t> </a:t>
            </a:r>
            <a:r>
              <a:rPr dirty="0" sz="1950" spc="120">
                <a:solidFill>
                  <a:srgbClr val="F1F4F5"/>
                </a:solidFill>
                <a:latin typeface="Microsoft Sans Serif"/>
                <a:cs typeface="Microsoft Sans Serif"/>
              </a:rPr>
              <a:t>analysis</a:t>
            </a:r>
            <a:r>
              <a:rPr dirty="0" sz="1950" spc="114">
                <a:solidFill>
                  <a:srgbClr val="F1F4F5"/>
                </a:solidFill>
                <a:latin typeface="Microsoft Sans Serif"/>
                <a:cs typeface="Microsoft Sans Serif"/>
              </a:rPr>
              <a:t> </a:t>
            </a:r>
            <a:r>
              <a:rPr dirty="0" sz="1950" spc="135">
                <a:solidFill>
                  <a:srgbClr val="F1F4F5"/>
                </a:solidFill>
                <a:latin typeface="Microsoft Sans Serif"/>
                <a:cs typeface="Microsoft Sans Serif"/>
              </a:rPr>
              <a:t>algos</a:t>
            </a:r>
            <a:endParaRPr sz="195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1101350" y="912527"/>
            <a:ext cx="9550400" cy="772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900" spc="340">
                <a:solidFill>
                  <a:srgbClr val="F1F1F1"/>
                </a:solidFill>
                <a:latin typeface="Trebuchet MS"/>
                <a:cs typeface="Trebuchet MS"/>
              </a:rPr>
              <a:t>Consumer</a:t>
            </a:r>
            <a:r>
              <a:rPr dirty="0" sz="4900" spc="8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4900" spc="495">
                <a:solidFill>
                  <a:srgbClr val="F1F1F1"/>
                </a:solidFill>
                <a:latin typeface="Trebuchet MS"/>
                <a:cs typeface="Trebuchet MS"/>
              </a:rPr>
              <a:t>Data</a:t>
            </a:r>
            <a:r>
              <a:rPr dirty="0" sz="4900" spc="8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4900" spc="270">
                <a:solidFill>
                  <a:srgbClr val="F1F1F1"/>
                </a:solidFill>
                <a:latin typeface="Trebuchet MS"/>
                <a:cs typeface="Trebuchet MS"/>
              </a:rPr>
              <a:t>Market</a:t>
            </a:r>
            <a:r>
              <a:rPr dirty="0" sz="4900" spc="90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4900" spc="265">
                <a:solidFill>
                  <a:srgbClr val="F1F1F1"/>
                </a:solidFill>
                <a:latin typeface="Trebuchet MS"/>
                <a:cs typeface="Trebuchet MS"/>
              </a:rPr>
              <a:t>Sizing</a:t>
            </a:r>
            <a:endParaRPr sz="49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2702351" y="3048433"/>
            <a:ext cx="850900" cy="842644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304165">
              <a:lnSpc>
                <a:spcPct val="100000"/>
              </a:lnSpc>
              <a:spcBef>
                <a:spcPts val="265"/>
              </a:spcBef>
            </a:pPr>
            <a:r>
              <a:rPr dirty="0" sz="1800" spc="45" b="1">
                <a:solidFill>
                  <a:srgbClr val="F1F1F1"/>
                </a:solidFill>
                <a:latin typeface="Trebuchet MS"/>
                <a:cs typeface="Trebuchet MS"/>
              </a:rPr>
              <a:t>$</a:t>
            </a:r>
            <a:r>
              <a:rPr dirty="0" sz="1800" spc="15" b="1">
                <a:solidFill>
                  <a:srgbClr val="F1F1F1"/>
                </a:solidFill>
                <a:latin typeface="Trebuchet MS"/>
                <a:cs typeface="Trebuchet MS"/>
              </a:rPr>
              <a:t>4</a:t>
            </a:r>
            <a:r>
              <a:rPr dirty="0" sz="1800" spc="-55" b="1">
                <a:solidFill>
                  <a:srgbClr val="F1F1F1"/>
                </a:solidFill>
                <a:latin typeface="Trebuchet MS"/>
                <a:cs typeface="Trebuchet MS"/>
              </a:rPr>
              <a:t>6</a:t>
            </a:r>
            <a:r>
              <a:rPr dirty="0" sz="1800" spc="-50" b="1">
                <a:solidFill>
                  <a:srgbClr val="F1F1F1"/>
                </a:solidFill>
                <a:latin typeface="Trebuchet MS"/>
                <a:cs typeface="Trebuchet MS"/>
              </a:rPr>
              <a:t>6</a:t>
            </a:r>
            <a:endParaRPr sz="1800">
              <a:latin typeface="Trebuchet MS"/>
              <a:cs typeface="Trebuchet MS"/>
            </a:endParaRPr>
          </a:p>
          <a:p>
            <a:pPr marL="249554">
              <a:lnSpc>
                <a:spcPct val="100000"/>
              </a:lnSpc>
              <a:spcBef>
                <a:spcPts val="175"/>
              </a:spcBef>
            </a:pPr>
            <a:r>
              <a:rPr dirty="0" sz="1800" spc="-5" b="1">
                <a:solidFill>
                  <a:srgbClr val="F1F1F1"/>
                </a:solidFill>
                <a:latin typeface="Trebuchet MS"/>
                <a:cs typeface="Trebuchet MS"/>
              </a:rPr>
              <a:t>Mill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805"/>
              </a:spcBef>
            </a:pPr>
            <a:r>
              <a:rPr dirty="0" sz="800" spc="5" b="1">
                <a:solidFill>
                  <a:srgbClr val="F1F1F1"/>
                </a:solidFill>
                <a:latin typeface="Trebuchet MS"/>
                <a:cs typeface="Trebuchet MS"/>
              </a:rPr>
              <a:t>I</a:t>
            </a:r>
            <a:r>
              <a:rPr dirty="0" sz="800" spc="45" b="1">
                <a:solidFill>
                  <a:srgbClr val="F1F1F1"/>
                </a:solidFill>
                <a:latin typeface="Trebuchet MS"/>
                <a:cs typeface="Trebuchet MS"/>
              </a:rPr>
              <a:t>n</a:t>
            </a:r>
            <a:r>
              <a:rPr dirty="0" sz="800" spc="-40" b="1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800" spc="-15" b="1">
                <a:solidFill>
                  <a:srgbClr val="F1F1F1"/>
                </a:solidFill>
                <a:latin typeface="Trebuchet MS"/>
                <a:cs typeface="Trebuchet MS"/>
              </a:rPr>
              <a:t>2</a:t>
            </a:r>
            <a:r>
              <a:rPr dirty="0" sz="800" spc="55" b="1">
                <a:solidFill>
                  <a:srgbClr val="F1F1F1"/>
                </a:solidFill>
                <a:latin typeface="Trebuchet MS"/>
                <a:cs typeface="Trebuchet MS"/>
              </a:rPr>
              <a:t>0</a:t>
            </a:r>
            <a:r>
              <a:rPr dirty="0" sz="800" spc="-15" b="1">
                <a:solidFill>
                  <a:srgbClr val="F1F1F1"/>
                </a:solidFill>
                <a:latin typeface="Trebuchet MS"/>
                <a:cs typeface="Trebuchet MS"/>
              </a:rPr>
              <a:t>2</a:t>
            </a:r>
            <a:r>
              <a:rPr dirty="0" sz="800" spc="20" b="1">
                <a:solidFill>
                  <a:srgbClr val="F1F1F1"/>
                </a:solidFill>
                <a:latin typeface="Trebuchet MS"/>
                <a:cs typeface="Trebuchet MS"/>
              </a:rPr>
              <a:t>4</a:t>
            </a:r>
            <a:r>
              <a:rPr dirty="0" sz="800" spc="-40" b="1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800" spc="80" b="1">
                <a:solidFill>
                  <a:srgbClr val="F1F1F1"/>
                </a:solidFill>
                <a:latin typeface="Trebuchet MS"/>
                <a:cs typeface="Trebuchet MS"/>
              </a:rPr>
              <a:t>-</a:t>
            </a:r>
            <a:r>
              <a:rPr dirty="0" sz="800" spc="-40" b="1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800" spc="120" b="1">
                <a:solidFill>
                  <a:srgbClr val="F1F1F1"/>
                </a:solidFill>
                <a:latin typeface="Trebuchet MS"/>
                <a:cs typeface="Trebuchet MS"/>
              </a:rPr>
              <a:t>C</a:t>
            </a:r>
            <a:r>
              <a:rPr dirty="0" sz="800" spc="60" b="1">
                <a:solidFill>
                  <a:srgbClr val="F1F1F1"/>
                </a:solidFill>
                <a:latin typeface="Trebuchet MS"/>
                <a:cs typeface="Trebuchet MS"/>
              </a:rPr>
              <a:t>A</a:t>
            </a:r>
            <a:endParaRPr sz="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6164037"/>
            <a:ext cx="13090525" cy="4114800"/>
            <a:chOff x="1028700" y="6164037"/>
            <a:chExt cx="13090525" cy="41148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61863" y="6164037"/>
              <a:ext cx="4284761" cy="41147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28700" y="6671038"/>
              <a:ext cx="2738755" cy="3086100"/>
            </a:xfrm>
            <a:custGeom>
              <a:avLst/>
              <a:gdLst/>
              <a:ahLst/>
              <a:cxnLst/>
              <a:rect l="l" t="t" r="r" b="b"/>
              <a:pathLst>
                <a:path w="2738754" h="3086100">
                  <a:moveTo>
                    <a:pt x="2738412" y="3086099"/>
                  </a:moveTo>
                  <a:lnTo>
                    <a:pt x="0" y="3086099"/>
                  </a:lnTo>
                  <a:lnTo>
                    <a:pt x="0" y="0"/>
                  </a:lnTo>
                  <a:lnTo>
                    <a:pt x="2738412" y="0"/>
                  </a:lnTo>
                  <a:lnTo>
                    <a:pt x="2738412" y="3086099"/>
                  </a:lnTo>
                  <a:close/>
                </a:path>
              </a:pathLst>
            </a:custGeom>
            <a:solidFill>
              <a:srgbClr val="12121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232856" y="8862026"/>
              <a:ext cx="2330450" cy="0"/>
            </a:xfrm>
            <a:custGeom>
              <a:avLst/>
              <a:gdLst/>
              <a:ahLst/>
              <a:cxnLst/>
              <a:rect l="l" t="t" r="r" b="b"/>
              <a:pathLst>
                <a:path w="2330450" h="0">
                  <a:moveTo>
                    <a:pt x="2329870" y="0"/>
                  </a:moveTo>
                  <a:lnTo>
                    <a:pt x="0" y="0"/>
                  </a:lnTo>
                </a:path>
              </a:pathLst>
            </a:custGeom>
            <a:ln w="76199">
              <a:solidFill>
                <a:srgbClr val="FF575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235101" y="6671038"/>
              <a:ext cx="2738755" cy="3086100"/>
            </a:xfrm>
            <a:custGeom>
              <a:avLst/>
              <a:gdLst/>
              <a:ahLst/>
              <a:cxnLst/>
              <a:rect l="l" t="t" r="r" b="b"/>
              <a:pathLst>
                <a:path w="2738754" h="3086100">
                  <a:moveTo>
                    <a:pt x="0" y="0"/>
                  </a:moveTo>
                  <a:lnTo>
                    <a:pt x="2738412" y="0"/>
                  </a:lnTo>
                  <a:lnTo>
                    <a:pt x="2738412" y="3086099"/>
                  </a:lnTo>
                  <a:lnTo>
                    <a:pt x="0" y="30860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121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439256" y="8862026"/>
              <a:ext cx="2330450" cy="0"/>
            </a:xfrm>
            <a:custGeom>
              <a:avLst/>
              <a:gdLst/>
              <a:ahLst/>
              <a:cxnLst/>
              <a:rect l="l" t="t" r="r" b="b"/>
              <a:pathLst>
                <a:path w="2330450" h="0">
                  <a:moveTo>
                    <a:pt x="2329870" y="0"/>
                  </a:moveTo>
                  <a:lnTo>
                    <a:pt x="0" y="0"/>
                  </a:lnTo>
                </a:path>
              </a:pathLst>
            </a:custGeom>
            <a:ln w="76199">
              <a:solidFill>
                <a:srgbClr val="FF575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7601" y="8952833"/>
              <a:ext cx="2228849" cy="7048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3446" y="6855377"/>
              <a:ext cx="542924" cy="4476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3862" y="9133773"/>
              <a:ext cx="2305049" cy="3428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91402" y="6855377"/>
              <a:ext cx="514349" cy="4381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34179" y="6164037"/>
              <a:ext cx="4284761" cy="411479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0607417" y="6671038"/>
              <a:ext cx="2738755" cy="3086100"/>
            </a:xfrm>
            <a:custGeom>
              <a:avLst/>
              <a:gdLst/>
              <a:ahLst/>
              <a:cxnLst/>
              <a:rect l="l" t="t" r="r" b="b"/>
              <a:pathLst>
                <a:path w="2738755" h="3086100">
                  <a:moveTo>
                    <a:pt x="2738412" y="3086099"/>
                  </a:moveTo>
                  <a:lnTo>
                    <a:pt x="0" y="3086099"/>
                  </a:lnTo>
                  <a:lnTo>
                    <a:pt x="0" y="0"/>
                  </a:lnTo>
                  <a:lnTo>
                    <a:pt x="2738412" y="0"/>
                  </a:lnTo>
                  <a:lnTo>
                    <a:pt x="2738412" y="3086099"/>
                  </a:lnTo>
                  <a:close/>
                </a:path>
              </a:pathLst>
            </a:custGeom>
            <a:solidFill>
              <a:srgbClr val="12121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811572" y="8862026"/>
              <a:ext cx="2330450" cy="0"/>
            </a:xfrm>
            <a:custGeom>
              <a:avLst/>
              <a:gdLst/>
              <a:ahLst/>
              <a:cxnLst/>
              <a:rect l="l" t="t" r="r" b="b"/>
              <a:pathLst>
                <a:path w="2330450" h="0">
                  <a:moveTo>
                    <a:pt x="2329870" y="0"/>
                  </a:moveTo>
                  <a:lnTo>
                    <a:pt x="0" y="0"/>
                  </a:lnTo>
                </a:path>
              </a:pathLst>
            </a:custGeom>
            <a:ln w="76199">
              <a:solidFill>
                <a:srgbClr val="FF575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0874107" y="7340554"/>
            <a:ext cx="2109470" cy="1263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dirty="0" sz="1400" spc="-5" b="1">
                <a:solidFill>
                  <a:srgbClr val="E7E7E6"/>
                </a:solidFill>
                <a:latin typeface="Arial"/>
                <a:cs typeface="Arial"/>
              </a:rPr>
              <a:t>Mickey Mouse and Darth </a:t>
            </a:r>
            <a:r>
              <a:rPr dirty="0" sz="1400" spc="-380" b="1">
                <a:solidFill>
                  <a:srgbClr val="E7E7E6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E7E7E6"/>
                </a:solidFill>
                <a:latin typeface="Arial"/>
                <a:cs typeface="Arial"/>
              </a:rPr>
              <a:t>Vader smoking pot: AI </a:t>
            </a:r>
            <a:r>
              <a:rPr dirty="0" sz="1400" b="1">
                <a:solidFill>
                  <a:srgbClr val="E7E7E6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E7E7E6"/>
                </a:solidFill>
                <a:latin typeface="Arial"/>
                <a:cs typeface="Arial"/>
              </a:rPr>
              <a:t>image generators play </a:t>
            </a:r>
            <a:r>
              <a:rPr dirty="0" sz="1400" b="1">
                <a:solidFill>
                  <a:srgbClr val="E7E7E6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E7E7E6"/>
                </a:solidFill>
                <a:latin typeface="Arial"/>
                <a:cs typeface="Arial"/>
              </a:rPr>
              <a:t>fast and loose with </a:t>
            </a:r>
            <a:r>
              <a:rPr dirty="0" sz="1400" b="1">
                <a:solidFill>
                  <a:srgbClr val="E7E7E6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E7E7E6"/>
                </a:solidFill>
                <a:latin typeface="Arial"/>
                <a:cs typeface="Arial"/>
              </a:rPr>
              <a:t>copyrighted</a:t>
            </a:r>
            <a:r>
              <a:rPr dirty="0" sz="1400" spc="-30" b="1">
                <a:solidFill>
                  <a:srgbClr val="E7E7E6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E7E7E6"/>
                </a:solidFill>
                <a:latin typeface="Arial"/>
                <a:cs typeface="Arial"/>
              </a:rPr>
              <a:t>characters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694123" y="6080637"/>
            <a:ext cx="6451600" cy="4203700"/>
            <a:chOff x="6694123" y="6080637"/>
            <a:chExt cx="6451600" cy="4203700"/>
          </a:xfrm>
        </p:grpSpPr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11687" y="9139801"/>
              <a:ext cx="2333624" cy="22859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94123" y="6080637"/>
              <a:ext cx="4284761" cy="420369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467360" y="6680031"/>
              <a:ext cx="2738755" cy="3086100"/>
            </a:xfrm>
            <a:custGeom>
              <a:avLst/>
              <a:gdLst/>
              <a:ahLst/>
              <a:cxnLst/>
              <a:rect l="l" t="t" r="r" b="b"/>
              <a:pathLst>
                <a:path w="2738754" h="3086100">
                  <a:moveTo>
                    <a:pt x="0" y="3086099"/>
                  </a:moveTo>
                  <a:lnTo>
                    <a:pt x="0" y="0"/>
                  </a:lnTo>
                  <a:lnTo>
                    <a:pt x="2738411" y="0"/>
                  </a:lnTo>
                  <a:lnTo>
                    <a:pt x="2738411" y="3086099"/>
                  </a:lnTo>
                  <a:lnTo>
                    <a:pt x="0" y="3086099"/>
                  </a:lnTo>
                  <a:close/>
                </a:path>
              </a:pathLst>
            </a:custGeom>
            <a:solidFill>
              <a:srgbClr val="12121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671516" y="8871019"/>
              <a:ext cx="2330450" cy="0"/>
            </a:xfrm>
            <a:custGeom>
              <a:avLst/>
              <a:gdLst/>
              <a:ahLst/>
              <a:cxnLst/>
              <a:rect l="l" t="t" r="r" b="b"/>
              <a:pathLst>
                <a:path w="2330450" h="0">
                  <a:moveTo>
                    <a:pt x="2329870" y="0"/>
                  </a:moveTo>
                  <a:lnTo>
                    <a:pt x="0" y="0"/>
                  </a:lnTo>
                </a:path>
              </a:pathLst>
            </a:custGeom>
            <a:ln w="76199">
              <a:solidFill>
                <a:srgbClr val="FF575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7467360" y="6680031"/>
            <a:ext cx="2738755" cy="3086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278765" marR="377825">
              <a:lnSpc>
                <a:spcPct val="116100"/>
              </a:lnSpc>
              <a:spcBef>
                <a:spcPts val="5"/>
              </a:spcBef>
            </a:pPr>
            <a:r>
              <a:rPr dirty="0" sz="1400" spc="-5" b="1">
                <a:solidFill>
                  <a:srgbClr val="E7E7E6"/>
                </a:solidFill>
                <a:latin typeface="Arial"/>
                <a:cs typeface="Arial"/>
              </a:rPr>
              <a:t>AI Companies are </a:t>
            </a:r>
            <a:r>
              <a:rPr dirty="0" sz="1400" b="1">
                <a:solidFill>
                  <a:srgbClr val="E7E7E6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E7E7E6"/>
                </a:solidFill>
                <a:latin typeface="Arial"/>
                <a:cs typeface="Arial"/>
              </a:rPr>
              <a:t>running out of training </a:t>
            </a:r>
            <a:r>
              <a:rPr dirty="0" sz="1400" b="1">
                <a:solidFill>
                  <a:srgbClr val="E7E7E6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E7E7E6"/>
                </a:solidFill>
                <a:latin typeface="Arial"/>
                <a:cs typeface="Arial"/>
              </a:rPr>
              <a:t>data. The well is running </a:t>
            </a:r>
            <a:r>
              <a:rPr dirty="0" sz="1400" spc="-375" b="1">
                <a:solidFill>
                  <a:srgbClr val="E7E7E6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E7E7E6"/>
                </a:solidFill>
                <a:latin typeface="Arial"/>
                <a:cs typeface="Arial"/>
              </a:rPr>
              <a:t>dry. Researchers are </a:t>
            </a:r>
            <a:r>
              <a:rPr dirty="0" sz="1400" b="1">
                <a:solidFill>
                  <a:srgbClr val="E7E7E6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E7E7E6"/>
                </a:solidFill>
                <a:latin typeface="Arial"/>
                <a:cs typeface="Arial"/>
              </a:rPr>
              <a:t>sounding</a:t>
            </a:r>
            <a:r>
              <a:rPr dirty="0" sz="1400" spc="-15" b="1">
                <a:solidFill>
                  <a:srgbClr val="E7E7E6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E7E7E6"/>
                </a:solidFill>
                <a:latin typeface="Arial"/>
                <a:cs typeface="Arial"/>
              </a:rPr>
              <a:t>the</a:t>
            </a:r>
            <a:r>
              <a:rPr dirty="0" sz="1400" spc="-15" b="1">
                <a:solidFill>
                  <a:srgbClr val="E7E7E6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E7E7E6"/>
                </a:solidFill>
                <a:latin typeface="Arial"/>
                <a:cs typeface="Arial"/>
              </a:rPr>
              <a:t>alarm.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708377" y="6071644"/>
            <a:ext cx="9551035" cy="4203700"/>
            <a:chOff x="7708377" y="6071644"/>
            <a:chExt cx="9551035" cy="4203700"/>
          </a:xfrm>
        </p:grpSpPr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08377" y="6822157"/>
              <a:ext cx="628649" cy="62864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49819" y="8986644"/>
              <a:ext cx="1771649" cy="6095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06895" y="6725350"/>
              <a:ext cx="761999" cy="76199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74412" y="6071644"/>
              <a:ext cx="4284761" cy="420369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3747649" y="6671038"/>
              <a:ext cx="2738755" cy="3086100"/>
            </a:xfrm>
            <a:custGeom>
              <a:avLst/>
              <a:gdLst/>
              <a:ahLst/>
              <a:cxnLst/>
              <a:rect l="l" t="t" r="r" b="b"/>
              <a:pathLst>
                <a:path w="2738755" h="3086100">
                  <a:moveTo>
                    <a:pt x="2738412" y="3086099"/>
                  </a:moveTo>
                  <a:lnTo>
                    <a:pt x="0" y="3086099"/>
                  </a:lnTo>
                  <a:lnTo>
                    <a:pt x="0" y="0"/>
                  </a:lnTo>
                  <a:lnTo>
                    <a:pt x="2738412" y="0"/>
                  </a:lnTo>
                  <a:lnTo>
                    <a:pt x="2738412" y="3086099"/>
                  </a:lnTo>
                  <a:close/>
                </a:path>
              </a:pathLst>
            </a:custGeom>
            <a:solidFill>
              <a:srgbClr val="12121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3951806" y="8862027"/>
              <a:ext cx="2330450" cy="0"/>
            </a:xfrm>
            <a:custGeom>
              <a:avLst/>
              <a:gdLst/>
              <a:ahLst/>
              <a:cxnLst/>
              <a:rect l="l" t="t" r="r" b="b"/>
              <a:pathLst>
                <a:path w="2330450" h="0">
                  <a:moveTo>
                    <a:pt x="2329870" y="0"/>
                  </a:moveTo>
                  <a:lnTo>
                    <a:pt x="0" y="0"/>
                  </a:lnTo>
                </a:path>
              </a:pathLst>
            </a:custGeom>
            <a:ln w="76199">
              <a:solidFill>
                <a:srgbClr val="FF575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14014339" y="7340554"/>
            <a:ext cx="1990725" cy="1263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dirty="0" sz="1400" spc="-5" b="1">
                <a:solidFill>
                  <a:srgbClr val="E7E7E6"/>
                </a:solidFill>
                <a:latin typeface="Arial"/>
                <a:cs typeface="Arial"/>
              </a:rPr>
              <a:t>Training Data: The </a:t>
            </a:r>
            <a:r>
              <a:rPr dirty="0" sz="1400" b="1">
                <a:solidFill>
                  <a:srgbClr val="E7E7E6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E7E7E6"/>
                </a:solidFill>
                <a:latin typeface="Arial"/>
                <a:cs typeface="Arial"/>
              </a:rPr>
              <a:t>overlooked problem of </a:t>
            </a:r>
            <a:r>
              <a:rPr dirty="0" sz="1400" b="1">
                <a:solidFill>
                  <a:srgbClr val="E7E7E6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E7E7E6"/>
                </a:solidFill>
                <a:latin typeface="Arial"/>
                <a:cs typeface="Arial"/>
              </a:rPr>
              <a:t>modern AI. AI has </a:t>
            </a:r>
            <a:r>
              <a:rPr dirty="0" sz="1400" b="1">
                <a:solidFill>
                  <a:srgbClr val="E7E7E6"/>
                </a:solidFill>
                <a:latin typeface="Arial"/>
                <a:cs typeface="Arial"/>
              </a:rPr>
              <a:t>a </a:t>
            </a:r>
            <a:r>
              <a:rPr dirty="0" sz="1400" spc="5" b="1">
                <a:solidFill>
                  <a:srgbClr val="E7E7E6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E7E7E6"/>
                </a:solidFill>
                <a:latin typeface="Arial"/>
                <a:cs typeface="Arial"/>
              </a:rPr>
              <a:t>natural glass ceiling— </a:t>
            </a:r>
            <a:r>
              <a:rPr dirty="0" sz="1400" b="1">
                <a:solidFill>
                  <a:srgbClr val="E7E7E6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E7E7E6"/>
                </a:solidFill>
                <a:latin typeface="Arial"/>
                <a:cs typeface="Arial"/>
              </a:rPr>
              <a:t>and</a:t>
            </a:r>
            <a:r>
              <a:rPr dirty="0" sz="1400" spc="-25" b="1">
                <a:solidFill>
                  <a:srgbClr val="E7E7E6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E7E7E6"/>
                </a:solidFill>
                <a:latin typeface="Arial"/>
                <a:cs typeface="Arial"/>
              </a:rPr>
              <a:t>that</a:t>
            </a:r>
            <a:r>
              <a:rPr dirty="0" sz="1400" spc="-25" b="1">
                <a:solidFill>
                  <a:srgbClr val="E7E7E6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E7E7E6"/>
                </a:solidFill>
                <a:latin typeface="Arial"/>
                <a:cs typeface="Arial"/>
              </a:rPr>
              <a:t>ceiling</a:t>
            </a:r>
            <a:r>
              <a:rPr dirty="0" sz="1400" spc="-20" b="1">
                <a:solidFill>
                  <a:srgbClr val="E7E7E6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E7E7E6"/>
                </a:solidFill>
                <a:latin typeface="Arial"/>
                <a:cs typeface="Arial"/>
              </a:rPr>
              <a:t>is</a:t>
            </a:r>
            <a:r>
              <a:rPr dirty="0" sz="1400" spc="-25" b="1">
                <a:solidFill>
                  <a:srgbClr val="E7E7E6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E7E7E6"/>
                </a:solidFill>
                <a:latin typeface="Arial"/>
                <a:cs typeface="Arial"/>
              </a:rPr>
              <a:t>data.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0" name="object 3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297282" y="4982163"/>
            <a:ext cx="1847849" cy="628649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13942397" y="6772334"/>
            <a:ext cx="2040889" cy="3065780"/>
            <a:chOff x="13942397" y="6772334"/>
            <a:chExt cx="2040889" cy="3065780"/>
          </a:xfrm>
        </p:grpSpPr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201643" y="8837703"/>
              <a:ext cx="1781174" cy="100012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942397" y="6772334"/>
              <a:ext cx="695324" cy="695324"/>
            </a:xfrm>
            <a:prstGeom prst="rect">
              <a:avLst/>
            </a:prstGeom>
          </p:spPr>
        </p:pic>
      </p:grp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1016000" y="1071192"/>
            <a:ext cx="11992610" cy="1788160"/>
          </a:xfrm>
          <a:prstGeom prst="rect"/>
        </p:spPr>
        <p:txBody>
          <a:bodyPr wrap="square" lIns="0" tIns="768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dirty="0" sz="6900" spc="-65">
                <a:solidFill>
                  <a:srgbClr val="ECECEC"/>
                </a:solidFill>
              </a:rPr>
              <a:t>The</a:t>
            </a:r>
            <a:r>
              <a:rPr dirty="0" sz="6900" spc="-250">
                <a:solidFill>
                  <a:srgbClr val="ECECEC"/>
                </a:solidFill>
              </a:rPr>
              <a:t> </a:t>
            </a:r>
            <a:r>
              <a:rPr dirty="0" sz="6900" spc="375">
                <a:solidFill>
                  <a:srgbClr val="ECECEC"/>
                </a:solidFill>
              </a:rPr>
              <a:t>Data</a:t>
            </a:r>
            <a:r>
              <a:rPr dirty="0" sz="6900" spc="-250">
                <a:solidFill>
                  <a:srgbClr val="ECECEC"/>
                </a:solidFill>
              </a:rPr>
              <a:t> </a:t>
            </a:r>
            <a:r>
              <a:rPr dirty="0" sz="6900" spc="-85">
                <a:solidFill>
                  <a:srgbClr val="ECECEC"/>
                </a:solidFill>
              </a:rPr>
              <a:t>Economy</a:t>
            </a:r>
            <a:r>
              <a:rPr dirty="0" sz="6900" spc="-250">
                <a:solidFill>
                  <a:srgbClr val="ECECEC"/>
                </a:solidFill>
              </a:rPr>
              <a:t> </a:t>
            </a:r>
            <a:r>
              <a:rPr dirty="0" sz="6900" spc="-229">
                <a:solidFill>
                  <a:srgbClr val="ECECEC"/>
                </a:solidFill>
              </a:rPr>
              <a:t>Is</a:t>
            </a:r>
            <a:r>
              <a:rPr dirty="0" sz="6900" spc="-245">
                <a:solidFill>
                  <a:srgbClr val="ECECEC"/>
                </a:solidFill>
              </a:rPr>
              <a:t> </a:t>
            </a:r>
            <a:r>
              <a:rPr dirty="0" sz="6900" spc="-114">
                <a:solidFill>
                  <a:srgbClr val="ECECEC"/>
                </a:solidFill>
              </a:rPr>
              <a:t>Broken</a:t>
            </a:r>
            <a:endParaRPr sz="6900"/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4000" spc="-35">
                <a:solidFill>
                  <a:srgbClr val="ECECEC"/>
                </a:solidFill>
              </a:rPr>
              <a:t>Y</a:t>
            </a:r>
            <a:r>
              <a:rPr dirty="0" sz="4000" spc="-65">
                <a:solidFill>
                  <a:srgbClr val="ECECEC"/>
                </a:solidFill>
              </a:rPr>
              <a:t>o</a:t>
            </a:r>
            <a:r>
              <a:rPr dirty="0" sz="4000" spc="-95">
                <a:solidFill>
                  <a:srgbClr val="ECECEC"/>
                </a:solidFill>
              </a:rPr>
              <a:t>u</a:t>
            </a:r>
            <a:r>
              <a:rPr dirty="0" sz="4000" spc="-15">
                <a:solidFill>
                  <a:srgbClr val="ECECEC"/>
                </a:solidFill>
              </a:rPr>
              <a:t>r</a:t>
            </a:r>
            <a:r>
              <a:rPr dirty="0" sz="4000" spc="-140">
                <a:solidFill>
                  <a:srgbClr val="ECECEC"/>
                </a:solidFill>
              </a:rPr>
              <a:t> </a:t>
            </a:r>
            <a:r>
              <a:rPr dirty="0" sz="4000" spc="5">
                <a:solidFill>
                  <a:srgbClr val="ECECEC"/>
                </a:solidFill>
              </a:rPr>
              <a:t>I</a:t>
            </a:r>
            <a:r>
              <a:rPr dirty="0" sz="4000" spc="-250">
                <a:solidFill>
                  <a:srgbClr val="ECECEC"/>
                </a:solidFill>
              </a:rPr>
              <a:t>P</a:t>
            </a:r>
            <a:r>
              <a:rPr dirty="0" sz="4000" spc="-140">
                <a:solidFill>
                  <a:srgbClr val="ECECEC"/>
                </a:solidFill>
              </a:rPr>
              <a:t> </a:t>
            </a:r>
            <a:r>
              <a:rPr dirty="0" sz="4000" spc="-90">
                <a:solidFill>
                  <a:srgbClr val="ECECEC"/>
                </a:solidFill>
              </a:rPr>
              <a:t>i</a:t>
            </a:r>
            <a:r>
              <a:rPr dirty="0" sz="4000" spc="-270">
                <a:solidFill>
                  <a:srgbClr val="ECECEC"/>
                </a:solidFill>
              </a:rPr>
              <a:t>s</a:t>
            </a:r>
            <a:r>
              <a:rPr dirty="0" sz="4000" spc="-140">
                <a:solidFill>
                  <a:srgbClr val="ECECEC"/>
                </a:solidFill>
              </a:rPr>
              <a:t> </a:t>
            </a:r>
            <a:r>
              <a:rPr dirty="0" sz="4000" spc="130">
                <a:solidFill>
                  <a:srgbClr val="ECECEC"/>
                </a:solidFill>
              </a:rPr>
              <a:t>b</a:t>
            </a:r>
            <a:r>
              <a:rPr dirty="0" sz="4000" spc="65">
                <a:solidFill>
                  <a:srgbClr val="ECECEC"/>
                </a:solidFill>
              </a:rPr>
              <a:t>e</a:t>
            </a:r>
            <a:r>
              <a:rPr dirty="0" sz="4000" spc="-90">
                <a:solidFill>
                  <a:srgbClr val="ECECEC"/>
                </a:solidFill>
              </a:rPr>
              <a:t>i</a:t>
            </a:r>
            <a:r>
              <a:rPr dirty="0" sz="4000" spc="30">
                <a:solidFill>
                  <a:srgbClr val="ECECEC"/>
                </a:solidFill>
              </a:rPr>
              <a:t>n</a:t>
            </a:r>
            <a:r>
              <a:rPr dirty="0" sz="4000" spc="85">
                <a:solidFill>
                  <a:srgbClr val="ECECEC"/>
                </a:solidFill>
              </a:rPr>
              <a:t>g</a:t>
            </a:r>
            <a:r>
              <a:rPr dirty="0" sz="4000" spc="-140">
                <a:solidFill>
                  <a:srgbClr val="ECECEC"/>
                </a:solidFill>
              </a:rPr>
              <a:t> </a:t>
            </a:r>
            <a:r>
              <a:rPr dirty="0" sz="4000" spc="-275">
                <a:solidFill>
                  <a:srgbClr val="ECECEC"/>
                </a:solidFill>
              </a:rPr>
              <a:t>s</a:t>
            </a:r>
            <a:r>
              <a:rPr dirty="0" sz="4000" spc="280">
                <a:solidFill>
                  <a:srgbClr val="ECECEC"/>
                </a:solidFill>
              </a:rPr>
              <a:t>t</a:t>
            </a:r>
            <a:r>
              <a:rPr dirty="0" sz="4000" spc="-65">
                <a:solidFill>
                  <a:srgbClr val="ECECEC"/>
                </a:solidFill>
              </a:rPr>
              <a:t>o</a:t>
            </a:r>
            <a:r>
              <a:rPr dirty="0" sz="4000" spc="-90">
                <a:solidFill>
                  <a:srgbClr val="ECECEC"/>
                </a:solidFill>
              </a:rPr>
              <a:t>l</a:t>
            </a:r>
            <a:r>
              <a:rPr dirty="0" sz="4000" spc="65">
                <a:solidFill>
                  <a:srgbClr val="ECECEC"/>
                </a:solidFill>
              </a:rPr>
              <a:t>e</a:t>
            </a:r>
            <a:r>
              <a:rPr dirty="0" sz="4000" spc="35">
                <a:solidFill>
                  <a:srgbClr val="ECECEC"/>
                </a:solidFill>
              </a:rPr>
              <a:t>n</a:t>
            </a:r>
            <a:r>
              <a:rPr dirty="0" sz="4000" spc="-140">
                <a:solidFill>
                  <a:srgbClr val="ECECEC"/>
                </a:solidFill>
              </a:rPr>
              <a:t> </a:t>
            </a:r>
            <a:r>
              <a:rPr dirty="0" sz="4000" spc="280">
                <a:solidFill>
                  <a:srgbClr val="ECECEC"/>
                </a:solidFill>
              </a:rPr>
              <a:t>t</a:t>
            </a:r>
            <a:r>
              <a:rPr dirty="0" sz="4000" spc="-60">
                <a:solidFill>
                  <a:srgbClr val="ECECEC"/>
                </a:solidFill>
              </a:rPr>
              <a:t>o</a:t>
            </a:r>
            <a:r>
              <a:rPr dirty="0" sz="4000" spc="-140">
                <a:solidFill>
                  <a:srgbClr val="ECECEC"/>
                </a:solidFill>
              </a:rPr>
              <a:t> </a:t>
            </a:r>
            <a:r>
              <a:rPr dirty="0" sz="4000" spc="280">
                <a:solidFill>
                  <a:srgbClr val="ECECEC"/>
                </a:solidFill>
              </a:rPr>
              <a:t>t</a:t>
            </a:r>
            <a:r>
              <a:rPr dirty="0" sz="4000" spc="-20">
                <a:solidFill>
                  <a:srgbClr val="ECECEC"/>
                </a:solidFill>
              </a:rPr>
              <a:t>r</a:t>
            </a:r>
            <a:r>
              <a:rPr dirty="0" sz="4000" spc="295">
                <a:solidFill>
                  <a:srgbClr val="ECECEC"/>
                </a:solidFill>
              </a:rPr>
              <a:t>a</a:t>
            </a:r>
            <a:r>
              <a:rPr dirty="0" sz="4000" spc="-90">
                <a:solidFill>
                  <a:srgbClr val="ECECEC"/>
                </a:solidFill>
              </a:rPr>
              <a:t>i</a:t>
            </a:r>
            <a:r>
              <a:rPr dirty="0" sz="4000" spc="35">
                <a:solidFill>
                  <a:srgbClr val="ECECEC"/>
                </a:solidFill>
              </a:rPr>
              <a:t>n</a:t>
            </a:r>
            <a:r>
              <a:rPr dirty="0" sz="4000" spc="-140">
                <a:solidFill>
                  <a:srgbClr val="ECECEC"/>
                </a:solidFill>
              </a:rPr>
              <a:t> </a:t>
            </a:r>
            <a:r>
              <a:rPr dirty="0" sz="4000" spc="-185">
                <a:solidFill>
                  <a:srgbClr val="ECECEC"/>
                </a:solidFill>
              </a:rPr>
              <a:t>A</a:t>
            </a:r>
            <a:r>
              <a:rPr dirty="0" sz="4000" spc="5">
                <a:solidFill>
                  <a:srgbClr val="ECECEC"/>
                </a:solidFill>
              </a:rPr>
              <a:t>I</a:t>
            </a:r>
            <a:endParaRPr sz="4000"/>
          </a:p>
        </p:txBody>
      </p:sp>
      <p:sp>
        <p:nvSpPr>
          <p:cNvPr id="35" name="object 35"/>
          <p:cNvSpPr txBox="1"/>
          <p:nvPr/>
        </p:nvSpPr>
        <p:spPr>
          <a:xfrm>
            <a:off x="4501791" y="7340554"/>
            <a:ext cx="2020570" cy="1263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dirty="0" sz="1400" spc="-5" b="1">
                <a:solidFill>
                  <a:srgbClr val="E7E7E6"/>
                </a:solidFill>
                <a:latin typeface="Arial"/>
                <a:cs typeface="Arial"/>
              </a:rPr>
              <a:t>Millions of articles from </a:t>
            </a:r>
            <a:r>
              <a:rPr dirty="0" sz="1400" spc="-375" b="1">
                <a:solidFill>
                  <a:srgbClr val="E7E7E6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E7E7E6"/>
                </a:solidFill>
                <a:latin typeface="Arial"/>
                <a:cs typeface="Arial"/>
              </a:rPr>
              <a:t>The New York Times </a:t>
            </a:r>
            <a:r>
              <a:rPr dirty="0" sz="1400" b="1">
                <a:solidFill>
                  <a:srgbClr val="E7E7E6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E7E7E6"/>
                </a:solidFill>
                <a:latin typeface="Arial"/>
                <a:cs typeface="Arial"/>
              </a:rPr>
              <a:t>were used to train </a:t>
            </a:r>
            <a:r>
              <a:rPr dirty="0" sz="1400" b="1">
                <a:solidFill>
                  <a:srgbClr val="E7E7E6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E7E7E6"/>
                </a:solidFill>
                <a:latin typeface="Arial"/>
                <a:cs typeface="Arial"/>
              </a:rPr>
              <a:t>chatbots that now </a:t>
            </a:r>
            <a:r>
              <a:rPr dirty="0" sz="1400" b="1">
                <a:solidFill>
                  <a:srgbClr val="E7E7E6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E7E7E6"/>
                </a:solidFill>
                <a:latin typeface="Arial"/>
                <a:cs typeface="Arial"/>
              </a:rPr>
              <a:t>compete</a:t>
            </a:r>
            <a:r>
              <a:rPr dirty="0" sz="1400" spc="-15" b="1">
                <a:solidFill>
                  <a:srgbClr val="E7E7E6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E7E7E6"/>
                </a:solidFill>
                <a:latin typeface="Arial"/>
                <a:cs typeface="Arial"/>
              </a:rPr>
              <a:t>with</a:t>
            </a:r>
            <a:r>
              <a:rPr dirty="0" sz="1400" spc="-10" b="1">
                <a:solidFill>
                  <a:srgbClr val="E7E7E6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E7E7E6"/>
                </a:solidFill>
                <a:latin typeface="Arial"/>
                <a:cs typeface="Arial"/>
              </a:rPr>
              <a:t>it.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28700" y="6671038"/>
            <a:ext cx="2738755" cy="3086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00">
              <a:latin typeface="Times New Roman"/>
              <a:cs typeface="Times New Roman"/>
            </a:endParaRPr>
          </a:p>
          <a:p>
            <a:pPr marL="253365" marR="671195">
              <a:lnSpc>
                <a:spcPct val="116100"/>
              </a:lnSpc>
            </a:pPr>
            <a:r>
              <a:rPr dirty="0" sz="1400" spc="-5" b="1">
                <a:solidFill>
                  <a:srgbClr val="E7E7E6"/>
                </a:solidFill>
                <a:latin typeface="Arial"/>
                <a:cs typeface="Arial"/>
              </a:rPr>
              <a:t>Microsoft, Meta and </a:t>
            </a:r>
            <a:r>
              <a:rPr dirty="0" sz="1400" b="1">
                <a:solidFill>
                  <a:srgbClr val="E7E7E6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E7E7E6"/>
                </a:solidFill>
                <a:latin typeface="Arial"/>
                <a:cs typeface="Arial"/>
              </a:rPr>
              <a:t>Bloomberg used </a:t>
            </a:r>
            <a:r>
              <a:rPr dirty="0" sz="1400" b="1">
                <a:solidFill>
                  <a:srgbClr val="E7E7E6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E7E7E6"/>
                </a:solidFill>
                <a:latin typeface="Arial"/>
                <a:cs typeface="Arial"/>
              </a:rPr>
              <a:t>thousands of </a:t>
            </a:r>
            <a:r>
              <a:rPr dirty="0" sz="1400" b="1">
                <a:solidFill>
                  <a:srgbClr val="E7E7E6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E7E7E6"/>
                </a:solidFill>
                <a:latin typeface="Arial"/>
                <a:cs typeface="Arial"/>
              </a:rPr>
              <a:t>copyrighted</a:t>
            </a:r>
            <a:r>
              <a:rPr dirty="0" sz="1400" spc="-45" b="1">
                <a:solidFill>
                  <a:srgbClr val="E7E7E6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E7E7E6"/>
                </a:solidFill>
                <a:latin typeface="Arial"/>
                <a:cs typeface="Arial"/>
              </a:rPr>
              <a:t>books</a:t>
            </a:r>
            <a:r>
              <a:rPr dirty="0" sz="1400" spc="-45" b="1">
                <a:solidFill>
                  <a:srgbClr val="E7E7E6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E7E7E6"/>
                </a:solidFill>
                <a:latin typeface="Arial"/>
                <a:cs typeface="Arial"/>
              </a:rPr>
              <a:t>to </a:t>
            </a:r>
            <a:r>
              <a:rPr dirty="0" sz="1400" spc="-375" b="1">
                <a:solidFill>
                  <a:srgbClr val="E7E7E6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E7E7E6"/>
                </a:solidFill>
                <a:latin typeface="Arial"/>
                <a:cs typeface="Arial"/>
              </a:rPr>
              <a:t>train</a:t>
            </a:r>
            <a:r>
              <a:rPr dirty="0" sz="1400" spc="-10" b="1">
                <a:solidFill>
                  <a:srgbClr val="E7E7E6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E7E7E6"/>
                </a:solidFill>
                <a:latin typeface="Arial"/>
                <a:cs typeface="Arial"/>
              </a:rPr>
              <a:t>their</a:t>
            </a:r>
            <a:r>
              <a:rPr dirty="0" sz="1400" spc="-10" b="1">
                <a:solidFill>
                  <a:srgbClr val="E7E7E6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E7E7E6"/>
                </a:solidFill>
                <a:latin typeface="Arial"/>
                <a:cs typeface="Arial"/>
              </a:rPr>
              <a:t>AI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3483963" y="3894674"/>
            <a:ext cx="3087370" cy="177990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534670">
              <a:lnSpc>
                <a:spcPct val="100000"/>
              </a:lnSpc>
              <a:spcBef>
                <a:spcPts val="114"/>
              </a:spcBef>
            </a:pPr>
            <a:r>
              <a:rPr dirty="0" sz="4850" spc="35" b="1">
                <a:solidFill>
                  <a:srgbClr val="FFFFFF"/>
                </a:solidFill>
                <a:latin typeface="Tahoma"/>
                <a:cs typeface="Tahoma"/>
              </a:rPr>
              <a:t>$200B</a:t>
            </a:r>
            <a:endParaRPr sz="4850">
              <a:latin typeface="Tahoma"/>
              <a:cs typeface="Tahoma"/>
            </a:endParaRPr>
          </a:p>
          <a:p>
            <a:pPr algn="just" marL="12700" marR="5080" indent="26034">
              <a:lnSpc>
                <a:spcPct val="116900"/>
              </a:lnSpc>
              <a:spcBef>
                <a:spcPts val="1445"/>
              </a:spcBef>
            </a:pPr>
            <a:r>
              <a:rPr dirty="0" sz="1550" spc="80">
                <a:solidFill>
                  <a:srgbClr val="FFFFFF"/>
                </a:solidFill>
                <a:latin typeface="Tahoma"/>
                <a:cs typeface="Tahoma"/>
              </a:rPr>
              <a:t>Market</a:t>
            </a:r>
            <a:r>
              <a:rPr dirty="0" sz="1550" spc="-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550" spc="70">
                <a:solidFill>
                  <a:srgbClr val="FFFFFF"/>
                </a:solidFill>
                <a:latin typeface="Tahoma"/>
                <a:cs typeface="Tahoma"/>
              </a:rPr>
              <a:t>size</a:t>
            </a:r>
            <a:r>
              <a:rPr dirty="0" sz="1550" spc="-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550" spc="35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dirty="0" sz="1550" spc="-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550" spc="110">
                <a:solidFill>
                  <a:srgbClr val="FFFFFF"/>
                </a:solidFill>
                <a:latin typeface="Tahoma"/>
                <a:cs typeface="Tahoma"/>
              </a:rPr>
              <a:t>big</a:t>
            </a:r>
            <a:r>
              <a:rPr dirty="0" sz="1550" spc="-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550" spc="7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dirty="0" sz="1550" spc="-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550" spc="65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dirty="0" sz="1550" spc="-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550" spc="105">
                <a:solidFill>
                  <a:srgbClr val="FFFFFF"/>
                </a:solidFill>
                <a:latin typeface="Tahoma"/>
                <a:cs typeface="Tahoma"/>
              </a:rPr>
              <a:t>2023 </a:t>
            </a:r>
            <a:r>
              <a:rPr dirty="0" sz="1550" spc="-4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550" spc="114">
                <a:solidFill>
                  <a:srgbClr val="FFFFFF"/>
                </a:solidFill>
                <a:latin typeface="Tahoma"/>
                <a:cs typeface="Tahoma"/>
              </a:rPr>
              <a:t>according</a:t>
            </a:r>
            <a:r>
              <a:rPr dirty="0" sz="1550" spc="-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550" spc="5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1550" spc="-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550" spc="1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550" spc="-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550" spc="85">
                <a:solidFill>
                  <a:srgbClr val="FFFFFF"/>
                </a:solidFill>
                <a:latin typeface="Tahoma"/>
                <a:cs typeface="Tahoma"/>
              </a:rPr>
              <a:t>study</a:t>
            </a:r>
            <a:r>
              <a:rPr dirty="0" sz="1550" spc="-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550" spc="120">
                <a:solidFill>
                  <a:srgbClr val="FFFFFF"/>
                </a:solidFill>
                <a:latin typeface="Tahoma"/>
                <a:cs typeface="Tahoma"/>
              </a:rPr>
              <a:t>conducted </a:t>
            </a:r>
            <a:r>
              <a:rPr dirty="0" sz="1550" spc="-4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550" spc="90">
                <a:solidFill>
                  <a:srgbClr val="FFFFFF"/>
                </a:solidFill>
                <a:latin typeface="Tahoma"/>
                <a:cs typeface="Tahoma"/>
              </a:rPr>
              <a:t>by</a:t>
            </a:r>
            <a:r>
              <a:rPr dirty="0" sz="1550" spc="-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550" spc="6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1550" spc="-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550" spc="75">
                <a:solidFill>
                  <a:srgbClr val="FFFFFF"/>
                </a:solidFill>
                <a:latin typeface="Tahoma"/>
                <a:cs typeface="Tahoma"/>
              </a:rPr>
              <a:t>Harvard</a:t>
            </a:r>
            <a:r>
              <a:rPr dirty="0" sz="1550" spc="-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550" spc="90">
                <a:solidFill>
                  <a:srgbClr val="FFFFFF"/>
                </a:solidFill>
                <a:latin typeface="Tahoma"/>
                <a:cs typeface="Tahoma"/>
              </a:rPr>
              <a:t>Business</a:t>
            </a:r>
            <a:r>
              <a:rPr dirty="0" sz="1550" spc="-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550" spc="85">
                <a:solidFill>
                  <a:srgbClr val="FFFFFF"/>
                </a:solidFill>
                <a:latin typeface="Tahoma"/>
                <a:cs typeface="Tahoma"/>
              </a:rPr>
              <a:t>Review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267519" y="3911167"/>
            <a:ext cx="3359785" cy="15373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4850" spc="-220" b="1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dirty="0" sz="4850" spc="-170" b="1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dirty="0" sz="4850" spc="-215" b="1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dirty="0" sz="4850" spc="-2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850" spc="145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4850" spc="-60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4850" spc="35" b="1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dirty="0" sz="4850" spc="-60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4850" spc="4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4850" spc="-4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endParaRPr sz="4850">
              <a:latin typeface="Tahoma"/>
              <a:cs typeface="Tahoma"/>
            </a:endParaRPr>
          </a:p>
          <a:p>
            <a:pPr marL="382270" marR="424815" indent="-17145">
              <a:lnSpc>
                <a:spcPct val="114300"/>
              </a:lnSpc>
              <a:spcBef>
                <a:spcPts val="1260"/>
              </a:spcBef>
            </a:pPr>
            <a:r>
              <a:rPr dirty="0" sz="1750" spc="125">
                <a:solidFill>
                  <a:srgbClr val="FFFFFF"/>
                </a:solidFill>
                <a:latin typeface="Tahoma"/>
                <a:cs typeface="Tahoma"/>
              </a:rPr>
              <a:t>People</a:t>
            </a:r>
            <a:r>
              <a:rPr dirty="0" sz="1750" spc="-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85">
                <a:solidFill>
                  <a:srgbClr val="FFFFFF"/>
                </a:solidFill>
                <a:latin typeface="Tahoma"/>
                <a:cs typeface="Tahoma"/>
              </a:rPr>
              <a:t>affected</a:t>
            </a:r>
            <a:r>
              <a:rPr dirty="0" sz="175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105">
                <a:solidFill>
                  <a:srgbClr val="FFFFFF"/>
                </a:solidFill>
                <a:latin typeface="Tahoma"/>
                <a:cs typeface="Tahoma"/>
              </a:rPr>
              <a:t>by</a:t>
            </a:r>
            <a:r>
              <a:rPr dirty="0" sz="1750" spc="-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80">
                <a:solidFill>
                  <a:srgbClr val="FFFFFF"/>
                </a:solidFill>
                <a:latin typeface="Tahoma"/>
                <a:cs typeface="Tahoma"/>
              </a:rPr>
              <a:t>data </a:t>
            </a:r>
            <a:r>
              <a:rPr dirty="0" sz="1750" spc="-5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110">
                <a:solidFill>
                  <a:srgbClr val="FFFFFF"/>
                </a:solidFill>
                <a:latin typeface="Tahoma"/>
                <a:cs typeface="Tahoma"/>
              </a:rPr>
              <a:t>breaches</a:t>
            </a:r>
            <a:r>
              <a:rPr dirty="0" sz="1750" spc="-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75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dirty="0" sz="1750" spc="-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114">
                <a:solidFill>
                  <a:srgbClr val="FFFFFF"/>
                </a:solidFill>
                <a:latin typeface="Tahoma"/>
                <a:cs typeface="Tahoma"/>
              </a:rPr>
              <a:t>2023</a:t>
            </a:r>
            <a:r>
              <a:rPr dirty="0" sz="1750" spc="-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50" spc="105">
                <a:solidFill>
                  <a:srgbClr val="FFFFFF"/>
                </a:solidFill>
                <a:latin typeface="Tahoma"/>
                <a:cs typeface="Tahoma"/>
              </a:rPr>
              <a:t>alone</a:t>
            </a:r>
            <a:endParaRPr sz="1750"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567922" y="3798580"/>
            <a:ext cx="6566534" cy="16198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94970" marR="5080" indent="-382905">
              <a:lnSpc>
                <a:spcPct val="118400"/>
              </a:lnSpc>
              <a:spcBef>
                <a:spcPts val="95"/>
              </a:spcBef>
            </a:pPr>
            <a:r>
              <a:rPr dirty="0" sz="2850" spc="-50" b="1">
                <a:solidFill>
                  <a:srgbClr val="FFFFFF"/>
                </a:solidFill>
                <a:latin typeface="Arial"/>
                <a:cs typeface="Arial"/>
              </a:rPr>
              <a:t>“People</a:t>
            </a:r>
            <a:r>
              <a:rPr dirty="0" sz="2850" spc="-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90" b="1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2850" spc="-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35" b="1">
                <a:solidFill>
                  <a:srgbClr val="FFFFFF"/>
                </a:solidFill>
                <a:latin typeface="Arial"/>
                <a:cs typeface="Arial"/>
              </a:rPr>
              <a:t>waking</a:t>
            </a:r>
            <a:r>
              <a:rPr dirty="0" sz="2850" spc="-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5" b="1">
                <a:solidFill>
                  <a:srgbClr val="FFFFFF"/>
                </a:solidFill>
                <a:latin typeface="Arial"/>
                <a:cs typeface="Arial"/>
              </a:rPr>
              <a:t>up</a:t>
            </a:r>
            <a:r>
              <a:rPr dirty="0" sz="2850" spc="-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85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850" spc="-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10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850" spc="-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50" b="1">
                <a:solidFill>
                  <a:srgbClr val="FFFFFF"/>
                </a:solidFill>
                <a:latin typeface="Arial"/>
                <a:cs typeface="Arial"/>
              </a:rPr>
              <a:t>need</a:t>
            </a:r>
            <a:r>
              <a:rPr dirty="0" sz="2850" spc="-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20" b="1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dirty="0" sz="2850" spc="-7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70" b="1">
                <a:solidFill>
                  <a:srgbClr val="FF5757"/>
                </a:solidFill>
                <a:latin typeface="Arial"/>
                <a:cs typeface="Arial"/>
              </a:rPr>
              <a:t>creating</a:t>
            </a:r>
            <a:r>
              <a:rPr dirty="0" sz="2850" spc="-105" b="1">
                <a:solidFill>
                  <a:srgbClr val="FF5757"/>
                </a:solidFill>
                <a:latin typeface="Arial"/>
                <a:cs typeface="Arial"/>
              </a:rPr>
              <a:t> </a:t>
            </a:r>
            <a:r>
              <a:rPr dirty="0" sz="2850" spc="20" b="1">
                <a:solidFill>
                  <a:srgbClr val="FF5757"/>
                </a:solidFill>
                <a:latin typeface="Arial"/>
                <a:cs typeface="Arial"/>
              </a:rPr>
              <a:t>guardrails</a:t>
            </a:r>
            <a:r>
              <a:rPr dirty="0" sz="2850" spc="-100" b="1">
                <a:solidFill>
                  <a:srgbClr val="FF5757"/>
                </a:solidFill>
                <a:latin typeface="Arial"/>
                <a:cs typeface="Arial"/>
              </a:rPr>
              <a:t> </a:t>
            </a:r>
            <a:r>
              <a:rPr dirty="0" sz="2850" spc="35" b="1">
                <a:solidFill>
                  <a:srgbClr val="FF5757"/>
                </a:solidFill>
                <a:latin typeface="Arial"/>
                <a:cs typeface="Arial"/>
              </a:rPr>
              <a:t>around</a:t>
            </a:r>
            <a:r>
              <a:rPr dirty="0" sz="2850" spc="-100" b="1">
                <a:solidFill>
                  <a:srgbClr val="FF5757"/>
                </a:solidFill>
                <a:latin typeface="Arial"/>
                <a:cs typeface="Arial"/>
              </a:rPr>
              <a:t> </a:t>
            </a:r>
            <a:r>
              <a:rPr dirty="0" sz="2850" spc="95" b="1">
                <a:solidFill>
                  <a:srgbClr val="FF5757"/>
                </a:solidFill>
                <a:latin typeface="Arial"/>
                <a:cs typeface="Arial"/>
              </a:rPr>
              <a:t>data</a:t>
            </a:r>
            <a:r>
              <a:rPr dirty="0" sz="2850" spc="95" b="1">
                <a:solidFill>
                  <a:srgbClr val="FFFFFF"/>
                </a:solidFill>
                <a:latin typeface="Arial"/>
                <a:cs typeface="Arial"/>
              </a:rPr>
              <a:t>”</a:t>
            </a:r>
            <a:endParaRPr sz="2850">
              <a:latin typeface="Arial"/>
              <a:cs typeface="Arial"/>
            </a:endParaRPr>
          </a:p>
          <a:p>
            <a:pPr marL="1273810">
              <a:lnSpc>
                <a:spcPct val="100000"/>
              </a:lnSpc>
              <a:spcBef>
                <a:spcPts val="1814"/>
              </a:spcBef>
            </a:pPr>
            <a:r>
              <a:rPr dirty="0" sz="2200" spc="110">
                <a:solidFill>
                  <a:srgbClr val="FFFFFF"/>
                </a:solidFill>
                <a:latin typeface="Tahoma"/>
                <a:cs typeface="Tahoma"/>
              </a:rPr>
              <a:t>Senior</a:t>
            </a:r>
            <a:r>
              <a:rPr dirty="0" sz="22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FFFFFF"/>
                </a:solidFill>
                <a:latin typeface="Tahoma"/>
                <a:cs typeface="Tahoma"/>
              </a:rPr>
              <a:t>Director</a:t>
            </a:r>
            <a:r>
              <a:rPr dirty="0" sz="22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-125">
                <a:solidFill>
                  <a:srgbClr val="FFFFFF"/>
                </a:solidFill>
                <a:latin typeface="Tahoma"/>
                <a:cs typeface="Tahoma"/>
              </a:rPr>
              <a:t>@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0" name="object 4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5847587" y="0"/>
            <a:ext cx="2440411" cy="268027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691" y="3922104"/>
            <a:ext cx="2057400" cy="15335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691" y="7959017"/>
            <a:ext cx="2057400" cy="153352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779691" y="5919920"/>
            <a:ext cx="3510915" cy="1533525"/>
            <a:chOff x="2779691" y="5919920"/>
            <a:chExt cx="3510915" cy="15335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79691" y="5919920"/>
              <a:ext cx="2057400" cy="15335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2583" y="5919920"/>
              <a:ext cx="2057399" cy="1533524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32583" y="3922104"/>
            <a:ext cx="2057399" cy="15335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32583" y="7959017"/>
            <a:ext cx="2057399" cy="15335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82710" y="3922104"/>
            <a:ext cx="2057399" cy="15335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23430" y="7959017"/>
            <a:ext cx="2057399" cy="15335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23430" y="5919920"/>
            <a:ext cx="2057399" cy="15335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45249" y="3922104"/>
            <a:ext cx="2057399" cy="1533524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0845249" y="7959017"/>
            <a:ext cx="4932045" cy="1533525"/>
            <a:chOff x="10845249" y="7959017"/>
            <a:chExt cx="4932045" cy="1533525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45249" y="7959017"/>
              <a:ext cx="2057399" cy="15335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02198" y="7959017"/>
              <a:ext cx="2057399" cy="153352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9372" y="7959017"/>
              <a:ext cx="2057399" cy="1533524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45249" y="5919920"/>
            <a:ext cx="2057399" cy="153352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02197" y="3922104"/>
            <a:ext cx="2057399" cy="153352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02197" y="5919920"/>
            <a:ext cx="2057399" cy="153352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78740" y="3922104"/>
            <a:ext cx="2057399" cy="153352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78740" y="5919920"/>
            <a:ext cx="2057399" cy="1533524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1469110" y="4025601"/>
            <a:ext cx="15441294" cy="1118235"/>
          </a:xfrm>
          <a:custGeom>
            <a:avLst/>
            <a:gdLst/>
            <a:ahLst/>
            <a:cxnLst/>
            <a:rect l="l" t="t" r="r" b="b"/>
            <a:pathLst>
              <a:path w="15441294" h="1118235">
                <a:moveTo>
                  <a:pt x="14956283" y="1117898"/>
                </a:moveTo>
                <a:lnTo>
                  <a:pt x="485774" y="1117898"/>
                </a:lnTo>
                <a:lnTo>
                  <a:pt x="438991" y="1115674"/>
                </a:lnTo>
                <a:lnTo>
                  <a:pt x="393466" y="1109138"/>
                </a:lnTo>
                <a:lnTo>
                  <a:pt x="349402" y="1098495"/>
                </a:lnTo>
                <a:lnTo>
                  <a:pt x="307004" y="1083946"/>
                </a:lnTo>
                <a:lnTo>
                  <a:pt x="266475" y="1065697"/>
                </a:lnTo>
                <a:lnTo>
                  <a:pt x="228018" y="1043950"/>
                </a:lnTo>
                <a:lnTo>
                  <a:pt x="191838" y="1018909"/>
                </a:lnTo>
                <a:lnTo>
                  <a:pt x="158137" y="990778"/>
                </a:lnTo>
                <a:lnTo>
                  <a:pt x="127119" y="959760"/>
                </a:lnTo>
                <a:lnTo>
                  <a:pt x="98988" y="926059"/>
                </a:lnTo>
                <a:lnTo>
                  <a:pt x="73947" y="889879"/>
                </a:lnTo>
                <a:lnTo>
                  <a:pt x="52200" y="851422"/>
                </a:lnTo>
                <a:lnTo>
                  <a:pt x="33951" y="810893"/>
                </a:lnTo>
                <a:lnTo>
                  <a:pt x="19402" y="768495"/>
                </a:lnTo>
                <a:lnTo>
                  <a:pt x="8759" y="724431"/>
                </a:lnTo>
                <a:lnTo>
                  <a:pt x="2223" y="678906"/>
                </a:lnTo>
                <a:lnTo>
                  <a:pt x="0" y="632123"/>
                </a:lnTo>
                <a:lnTo>
                  <a:pt x="0" y="485774"/>
                </a:lnTo>
                <a:lnTo>
                  <a:pt x="2223" y="438991"/>
                </a:lnTo>
                <a:lnTo>
                  <a:pt x="8759" y="393466"/>
                </a:lnTo>
                <a:lnTo>
                  <a:pt x="19402" y="349402"/>
                </a:lnTo>
                <a:lnTo>
                  <a:pt x="33951" y="307004"/>
                </a:lnTo>
                <a:lnTo>
                  <a:pt x="52200" y="266475"/>
                </a:lnTo>
                <a:lnTo>
                  <a:pt x="73947" y="228018"/>
                </a:lnTo>
                <a:lnTo>
                  <a:pt x="98988" y="191838"/>
                </a:lnTo>
                <a:lnTo>
                  <a:pt x="127119" y="158137"/>
                </a:lnTo>
                <a:lnTo>
                  <a:pt x="158137" y="127119"/>
                </a:lnTo>
                <a:lnTo>
                  <a:pt x="191838" y="98988"/>
                </a:lnTo>
                <a:lnTo>
                  <a:pt x="228018" y="73947"/>
                </a:lnTo>
                <a:lnTo>
                  <a:pt x="266475" y="52200"/>
                </a:lnTo>
                <a:lnTo>
                  <a:pt x="307004" y="33951"/>
                </a:lnTo>
                <a:lnTo>
                  <a:pt x="349402" y="19402"/>
                </a:lnTo>
                <a:lnTo>
                  <a:pt x="393466" y="8759"/>
                </a:lnTo>
                <a:lnTo>
                  <a:pt x="438991" y="2223"/>
                </a:lnTo>
                <a:lnTo>
                  <a:pt x="485774" y="0"/>
                </a:lnTo>
                <a:lnTo>
                  <a:pt x="14956283" y="0"/>
                </a:lnTo>
                <a:lnTo>
                  <a:pt x="15003066" y="2223"/>
                </a:lnTo>
                <a:lnTo>
                  <a:pt x="15048591" y="8759"/>
                </a:lnTo>
                <a:lnTo>
                  <a:pt x="15092654" y="19402"/>
                </a:lnTo>
                <a:lnTo>
                  <a:pt x="15135052" y="33951"/>
                </a:lnTo>
                <a:lnTo>
                  <a:pt x="15175581" y="52200"/>
                </a:lnTo>
                <a:lnTo>
                  <a:pt x="15214038" y="73947"/>
                </a:lnTo>
                <a:lnTo>
                  <a:pt x="15250218" y="98988"/>
                </a:lnTo>
                <a:lnTo>
                  <a:pt x="15283919" y="127119"/>
                </a:lnTo>
                <a:lnTo>
                  <a:pt x="15314937" y="158137"/>
                </a:lnTo>
                <a:lnTo>
                  <a:pt x="15343068" y="191838"/>
                </a:lnTo>
                <a:lnTo>
                  <a:pt x="15368109" y="228018"/>
                </a:lnTo>
                <a:lnTo>
                  <a:pt x="15389856" y="266475"/>
                </a:lnTo>
                <a:lnTo>
                  <a:pt x="15408105" y="307004"/>
                </a:lnTo>
                <a:lnTo>
                  <a:pt x="15422653" y="349402"/>
                </a:lnTo>
                <a:lnTo>
                  <a:pt x="15433297" y="393466"/>
                </a:lnTo>
                <a:lnTo>
                  <a:pt x="15439833" y="438991"/>
                </a:lnTo>
                <a:lnTo>
                  <a:pt x="15440968" y="462885"/>
                </a:lnTo>
                <a:lnTo>
                  <a:pt x="15440968" y="655012"/>
                </a:lnTo>
                <a:lnTo>
                  <a:pt x="15433297" y="724431"/>
                </a:lnTo>
                <a:lnTo>
                  <a:pt x="15422653" y="768495"/>
                </a:lnTo>
                <a:lnTo>
                  <a:pt x="15408105" y="810893"/>
                </a:lnTo>
                <a:lnTo>
                  <a:pt x="15389856" y="851422"/>
                </a:lnTo>
                <a:lnTo>
                  <a:pt x="15368109" y="889879"/>
                </a:lnTo>
                <a:lnTo>
                  <a:pt x="15343068" y="926059"/>
                </a:lnTo>
                <a:lnTo>
                  <a:pt x="15314937" y="959760"/>
                </a:lnTo>
                <a:lnTo>
                  <a:pt x="15283919" y="990778"/>
                </a:lnTo>
                <a:lnTo>
                  <a:pt x="15250218" y="1018909"/>
                </a:lnTo>
                <a:lnTo>
                  <a:pt x="15214038" y="1043950"/>
                </a:lnTo>
                <a:lnTo>
                  <a:pt x="15175581" y="1065697"/>
                </a:lnTo>
                <a:lnTo>
                  <a:pt x="15135052" y="1083946"/>
                </a:lnTo>
                <a:lnTo>
                  <a:pt x="15092654" y="1098495"/>
                </a:lnTo>
                <a:lnTo>
                  <a:pt x="15048591" y="1109138"/>
                </a:lnTo>
                <a:lnTo>
                  <a:pt x="15003066" y="1115674"/>
                </a:lnTo>
                <a:lnTo>
                  <a:pt x="14956283" y="11178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861583" y="4067711"/>
            <a:ext cx="14662150" cy="8255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218430" marR="5080" indent="-5206365">
              <a:lnSpc>
                <a:spcPct val="116700"/>
              </a:lnSpc>
              <a:spcBef>
                <a:spcPts val="90"/>
              </a:spcBef>
            </a:pPr>
            <a:r>
              <a:rPr dirty="0" sz="2250" spc="-55">
                <a:solidFill>
                  <a:srgbClr val="FFFFFF"/>
                </a:solidFill>
                <a:latin typeface="Trebuchet MS"/>
                <a:cs typeface="Trebuchet MS"/>
              </a:rPr>
              <a:t>“It</a:t>
            </a:r>
            <a:r>
              <a:rPr dirty="0" sz="225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50" spc="9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22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50" spc="27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dirty="0" sz="22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50" spc="185">
                <a:solidFill>
                  <a:srgbClr val="FFFFFF"/>
                </a:solidFill>
                <a:latin typeface="Trebuchet MS"/>
                <a:cs typeface="Trebuchet MS"/>
              </a:rPr>
              <a:t>impossible</a:t>
            </a:r>
            <a:r>
              <a:rPr dirty="0" sz="225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50" spc="195">
                <a:solidFill>
                  <a:srgbClr val="FFFFFF"/>
                </a:solidFill>
                <a:latin typeface="Trebuchet MS"/>
                <a:cs typeface="Trebuchet MS"/>
              </a:rPr>
              <a:t>challenge</a:t>
            </a:r>
            <a:r>
              <a:rPr dirty="0" sz="22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50" spc="9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22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50" spc="14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25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50" spc="200">
                <a:solidFill>
                  <a:srgbClr val="FFFFFF"/>
                </a:solidFill>
                <a:latin typeface="Trebuchet MS"/>
                <a:cs typeface="Trebuchet MS"/>
              </a:rPr>
              <a:t>status</a:t>
            </a:r>
            <a:r>
              <a:rPr dirty="0" sz="22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50" spc="210">
                <a:solidFill>
                  <a:srgbClr val="FFFFFF"/>
                </a:solidFill>
                <a:latin typeface="Trebuchet MS"/>
                <a:cs typeface="Trebuchet MS"/>
              </a:rPr>
              <a:t>quo</a:t>
            </a:r>
            <a:r>
              <a:rPr dirty="0" sz="22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50" spc="175">
                <a:solidFill>
                  <a:srgbClr val="FFFFFF"/>
                </a:solidFill>
                <a:latin typeface="Trebuchet MS"/>
                <a:cs typeface="Trebuchet MS"/>
              </a:rPr>
              <a:t>given</a:t>
            </a:r>
            <a:r>
              <a:rPr dirty="0" sz="22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50" spc="14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25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50" spc="229">
                <a:solidFill>
                  <a:srgbClr val="FFFFFF"/>
                </a:solidFill>
                <a:latin typeface="Trebuchet MS"/>
                <a:cs typeface="Trebuchet MS"/>
              </a:rPr>
              <a:t>magnitude</a:t>
            </a:r>
            <a:r>
              <a:rPr dirty="0" sz="22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50" spc="105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2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50" spc="125" b="1">
                <a:solidFill>
                  <a:srgbClr val="FFFFFF"/>
                </a:solidFill>
                <a:latin typeface="Arial"/>
                <a:cs typeface="Arial"/>
              </a:rPr>
              <a:t>time,</a:t>
            </a:r>
            <a:r>
              <a:rPr dirty="0" sz="2250" spc="1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50" spc="55" b="1">
                <a:solidFill>
                  <a:srgbClr val="FFFFFF"/>
                </a:solidFill>
                <a:latin typeface="Arial"/>
                <a:cs typeface="Arial"/>
              </a:rPr>
              <a:t>resources,</a:t>
            </a:r>
            <a:r>
              <a:rPr dirty="0" sz="2250" spc="11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50" spc="155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250" spc="11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50" spc="120" b="1">
                <a:solidFill>
                  <a:srgbClr val="FFFFFF"/>
                </a:solidFill>
                <a:latin typeface="Arial"/>
                <a:cs typeface="Arial"/>
              </a:rPr>
              <a:t>buy-in </a:t>
            </a:r>
            <a:r>
              <a:rPr dirty="0" sz="2250" spc="-6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50" spc="14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250" spc="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50" spc="150" b="1">
                <a:solidFill>
                  <a:srgbClr val="FFFFFF"/>
                </a:solidFill>
                <a:latin typeface="Arial"/>
                <a:cs typeface="Arial"/>
              </a:rPr>
              <a:t>manual</a:t>
            </a:r>
            <a:r>
              <a:rPr dirty="0" sz="2250" spc="1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50" spc="55" b="1">
                <a:solidFill>
                  <a:srgbClr val="FFFFFF"/>
                </a:solidFill>
                <a:latin typeface="Arial"/>
                <a:cs typeface="Arial"/>
              </a:rPr>
              <a:t>processes</a:t>
            </a:r>
            <a:r>
              <a:rPr dirty="0" sz="2250" spc="1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50" spc="75" b="1">
                <a:solidFill>
                  <a:srgbClr val="FFFFFF"/>
                </a:solidFill>
                <a:latin typeface="Arial"/>
                <a:cs typeface="Arial"/>
              </a:rPr>
              <a:t>need”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24" name="object 2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09196" y="5168844"/>
            <a:ext cx="2666999" cy="628649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1469110" y="8044742"/>
            <a:ext cx="15441294" cy="1118235"/>
          </a:xfrm>
          <a:custGeom>
            <a:avLst/>
            <a:gdLst/>
            <a:ahLst/>
            <a:cxnLst/>
            <a:rect l="l" t="t" r="r" b="b"/>
            <a:pathLst>
              <a:path w="15441294" h="1118234">
                <a:moveTo>
                  <a:pt x="14956290" y="1117898"/>
                </a:moveTo>
                <a:lnTo>
                  <a:pt x="485767" y="1117898"/>
                </a:lnTo>
                <a:lnTo>
                  <a:pt x="438991" y="1115674"/>
                </a:lnTo>
                <a:lnTo>
                  <a:pt x="393466" y="1109139"/>
                </a:lnTo>
                <a:lnTo>
                  <a:pt x="349402" y="1098495"/>
                </a:lnTo>
                <a:lnTo>
                  <a:pt x="307004" y="1083947"/>
                </a:lnTo>
                <a:lnTo>
                  <a:pt x="266475" y="1065697"/>
                </a:lnTo>
                <a:lnTo>
                  <a:pt x="228018" y="1043950"/>
                </a:lnTo>
                <a:lnTo>
                  <a:pt x="191838" y="1018910"/>
                </a:lnTo>
                <a:lnTo>
                  <a:pt x="158137" y="990778"/>
                </a:lnTo>
                <a:lnTo>
                  <a:pt x="127119" y="959761"/>
                </a:lnTo>
                <a:lnTo>
                  <a:pt x="98988" y="926059"/>
                </a:lnTo>
                <a:lnTo>
                  <a:pt x="73947" y="889879"/>
                </a:lnTo>
                <a:lnTo>
                  <a:pt x="52200" y="851422"/>
                </a:lnTo>
                <a:lnTo>
                  <a:pt x="33951" y="810893"/>
                </a:lnTo>
                <a:lnTo>
                  <a:pt x="19402" y="768495"/>
                </a:lnTo>
                <a:lnTo>
                  <a:pt x="8759" y="724431"/>
                </a:lnTo>
                <a:lnTo>
                  <a:pt x="2223" y="678906"/>
                </a:lnTo>
                <a:lnTo>
                  <a:pt x="0" y="632123"/>
                </a:lnTo>
                <a:lnTo>
                  <a:pt x="0" y="485774"/>
                </a:lnTo>
                <a:lnTo>
                  <a:pt x="2223" y="438991"/>
                </a:lnTo>
                <a:lnTo>
                  <a:pt x="8759" y="393466"/>
                </a:lnTo>
                <a:lnTo>
                  <a:pt x="19402" y="349403"/>
                </a:lnTo>
                <a:lnTo>
                  <a:pt x="33951" y="307004"/>
                </a:lnTo>
                <a:lnTo>
                  <a:pt x="52200" y="266475"/>
                </a:lnTo>
                <a:lnTo>
                  <a:pt x="73947" y="228019"/>
                </a:lnTo>
                <a:lnTo>
                  <a:pt x="98988" y="191838"/>
                </a:lnTo>
                <a:lnTo>
                  <a:pt x="127119" y="158137"/>
                </a:lnTo>
                <a:lnTo>
                  <a:pt x="158137" y="127119"/>
                </a:lnTo>
                <a:lnTo>
                  <a:pt x="191838" y="98988"/>
                </a:lnTo>
                <a:lnTo>
                  <a:pt x="228018" y="73947"/>
                </a:lnTo>
                <a:lnTo>
                  <a:pt x="266475" y="52200"/>
                </a:lnTo>
                <a:lnTo>
                  <a:pt x="307004" y="33951"/>
                </a:lnTo>
                <a:lnTo>
                  <a:pt x="349402" y="19402"/>
                </a:lnTo>
                <a:lnTo>
                  <a:pt x="393466" y="8759"/>
                </a:lnTo>
                <a:lnTo>
                  <a:pt x="438991" y="2223"/>
                </a:lnTo>
                <a:lnTo>
                  <a:pt x="485774" y="0"/>
                </a:lnTo>
                <a:lnTo>
                  <a:pt x="14956283" y="0"/>
                </a:lnTo>
                <a:lnTo>
                  <a:pt x="15003066" y="2223"/>
                </a:lnTo>
                <a:lnTo>
                  <a:pt x="15048591" y="8759"/>
                </a:lnTo>
                <a:lnTo>
                  <a:pt x="15092654" y="19402"/>
                </a:lnTo>
                <a:lnTo>
                  <a:pt x="15135052" y="33951"/>
                </a:lnTo>
                <a:lnTo>
                  <a:pt x="15175581" y="52200"/>
                </a:lnTo>
                <a:lnTo>
                  <a:pt x="15214038" y="73947"/>
                </a:lnTo>
                <a:lnTo>
                  <a:pt x="15250218" y="98988"/>
                </a:lnTo>
                <a:lnTo>
                  <a:pt x="15283919" y="127119"/>
                </a:lnTo>
                <a:lnTo>
                  <a:pt x="15314937" y="158137"/>
                </a:lnTo>
                <a:lnTo>
                  <a:pt x="15343068" y="191838"/>
                </a:lnTo>
                <a:lnTo>
                  <a:pt x="15368109" y="228019"/>
                </a:lnTo>
                <a:lnTo>
                  <a:pt x="15389856" y="266475"/>
                </a:lnTo>
                <a:lnTo>
                  <a:pt x="15408105" y="307004"/>
                </a:lnTo>
                <a:lnTo>
                  <a:pt x="15422653" y="349403"/>
                </a:lnTo>
                <a:lnTo>
                  <a:pt x="15433297" y="393466"/>
                </a:lnTo>
                <a:lnTo>
                  <a:pt x="15439833" y="438991"/>
                </a:lnTo>
                <a:lnTo>
                  <a:pt x="15440968" y="462885"/>
                </a:lnTo>
                <a:lnTo>
                  <a:pt x="15440968" y="655012"/>
                </a:lnTo>
                <a:lnTo>
                  <a:pt x="15433297" y="724431"/>
                </a:lnTo>
                <a:lnTo>
                  <a:pt x="15422653" y="768495"/>
                </a:lnTo>
                <a:lnTo>
                  <a:pt x="15408105" y="810893"/>
                </a:lnTo>
                <a:lnTo>
                  <a:pt x="15389856" y="851422"/>
                </a:lnTo>
                <a:lnTo>
                  <a:pt x="15368109" y="889879"/>
                </a:lnTo>
                <a:lnTo>
                  <a:pt x="15343068" y="926059"/>
                </a:lnTo>
                <a:lnTo>
                  <a:pt x="15314937" y="959761"/>
                </a:lnTo>
                <a:lnTo>
                  <a:pt x="15283919" y="990778"/>
                </a:lnTo>
                <a:lnTo>
                  <a:pt x="15250218" y="1018910"/>
                </a:lnTo>
                <a:lnTo>
                  <a:pt x="15214038" y="1043950"/>
                </a:lnTo>
                <a:lnTo>
                  <a:pt x="15175581" y="1065697"/>
                </a:lnTo>
                <a:lnTo>
                  <a:pt x="15135052" y="1083947"/>
                </a:lnTo>
                <a:lnTo>
                  <a:pt x="15092654" y="1098495"/>
                </a:lnTo>
                <a:lnTo>
                  <a:pt x="15048591" y="1109139"/>
                </a:lnTo>
                <a:lnTo>
                  <a:pt x="15003066" y="1115674"/>
                </a:lnTo>
                <a:lnTo>
                  <a:pt x="14956290" y="11178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1758688" y="8086852"/>
            <a:ext cx="14941550" cy="8255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299710" marR="5080" indent="-5287645">
              <a:lnSpc>
                <a:spcPct val="116700"/>
              </a:lnSpc>
              <a:spcBef>
                <a:spcPts val="90"/>
              </a:spcBef>
            </a:pPr>
            <a:r>
              <a:rPr dirty="0" sz="2250" spc="85">
                <a:solidFill>
                  <a:srgbClr val="FFFFFF"/>
                </a:solidFill>
                <a:latin typeface="Trebuchet MS"/>
                <a:cs typeface="Trebuchet MS"/>
              </a:rPr>
              <a:t>“We</a:t>
            </a:r>
            <a:r>
              <a:rPr dirty="0" sz="225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50" spc="195">
                <a:solidFill>
                  <a:srgbClr val="FFFFFF"/>
                </a:solidFill>
                <a:latin typeface="Trebuchet MS"/>
                <a:cs typeface="Trebuchet MS"/>
              </a:rPr>
              <a:t>need</a:t>
            </a:r>
            <a:r>
              <a:rPr dirty="0" sz="22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50" spc="12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25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50" spc="170">
                <a:solidFill>
                  <a:srgbClr val="FFFFFF"/>
                </a:solidFill>
                <a:latin typeface="Trebuchet MS"/>
                <a:cs typeface="Trebuchet MS"/>
              </a:rPr>
              <a:t>know</a:t>
            </a:r>
            <a:r>
              <a:rPr dirty="0" sz="22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50" spc="140">
                <a:solidFill>
                  <a:srgbClr val="FFFFFF"/>
                </a:solidFill>
                <a:latin typeface="Trebuchet MS"/>
                <a:cs typeface="Trebuchet MS"/>
              </a:rPr>
              <a:t>where</a:t>
            </a:r>
            <a:r>
              <a:rPr dirty="0" sz="22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50" spc="14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25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50" spc="25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22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50" spc="229">
                <a:solidFill>
                  <a:srgbClr val="FFFFFF"/>
                </a:solidFill>
                <a:latin typeface="Trebuchet MS"/>
                <a:cs typeface="Trebuchet MS"/>
              </a:rPr>
              <a:t>was</a:t>
            </a:r>
            <a:r>
              <a:rPr dirty="0" sz="22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50" spc="135">
                <a:solidFill>
                  <a:srgbClr val="FFFFFF"/>
                </a:solidFill>
                <a:latin typeface="Trebuchet MS"/>
                <a:cs typeface="Trebuchet MS"/>
              </a:rPr>
              <a:t>created,</a:t>
            </a:r>
            <a:r>
              <a:rPr dirty="0" sz="225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50" spc="180">
                <a:solidFill>
                  <a:srgbClr val="FFFFFF"/>
                </a:solidFill>
                <a:latin typeface="Trebuchet MS"/>
                <a:cs typeface="Trebuchet MS"/>
              </a:rPr>
              <a:t>under</a:t>
            </a:r>
            <a:r>
              <a:rPr dirty="0" sz="22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50" spc="195">
                <a:solidFill>
                  <a:srgbClr val="FFFFFF"/>
                </a:solidFill>
                <a:latin typeface="Trebuchet MS"/>
                <a:cs typeface="Trebuchet MS"/>
              </a:rPr>
              <a:t>what</a:t>
            </a:r>
            <a:r>
              <a:rPr dirty="0" sz="225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50" spc="185">
                <a:solidFill>
                  <a:srgbClr val="FFFFFF"/>
                </a:solidFill>
                <a:latin typeface="Trebuchet MS"/>
                <a:cs typeface="Trebuchet MS"/>
              </a:rPr>
              <a:t>circumstances,</a:t>
            </a:r>
            <a:r>
              <a:rPr dirty="0" sz="22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50" spc="90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dirty="0" sz="22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50" spc="180">
                <a:solidFill>
                  <a:srgbClr val="FFFFFF"/>
                </a:solidFill>
                <a:latin typeface="Trebuchet MS"/>
                <a:cs typeface="Trebuchet MS"/>
              </a:rPr>
              <a:t>intended</a:t>
            </a:r>
            <a:r>
              <a:rPr dirty="0" sz="225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50" spc="204">
                <a:solidFill>
                  <a:srgbClr val="FFFFFF"/>
                </a:solidFill>
                <a:latin typeface="Trebuchet MS"/>
                <a:cs typeface="Trebuchet MS"/>
              </a:rPr>
              <a:t>purpose</a:t>
            </a:r>
            <a:r>
              <a:rPr dirty="0" sz="225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50" spc="155" b="1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2250" spc="-6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50" spc="105" b="1">
                <a:solidFill>
                  <a:srgbClr val="FFFFFF"/>
                </a:solidFill>
                <a:latin typeface="Arial"/>
                <a:cs typeface="Arial"/>
              </a:rPr>
              <a:t>where </a:t>
            </a:r>
            <a:r>
              <a:rPr dirty="0" sz="2250" spc="50" b="1">
                <a:solidFill>
                  <a:srgbClr val="FFFFFF"/>
                </a:solidFill>
                <a:latin typeface="Arial"/>
                <a:cs typeface="Arial"/>
              </a:rPr>
              <a:t>it’s</a:t>
            </a:r>
            <a:r>
              <a:rPr dirty="0" sz="2250" spc="1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50" spc="114" b="1">
                <a:solidFill>
                  <a:srgbClr val="FFFFFF"/>
                </a:solidFill>
                <a:latin typeface="Arial"/>
                <a:cs typeface="Arial"/>
              </a:rPr>
              <a:t>legal</a:t>
            </a:r>
            <a:r>
              <a:rPr dirty="0" sz="2250" spc="1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50" spc="12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250" spc="1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50" spc="20" b="1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dirty="0" sz="2250" spc="1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50" spc="35" b="1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2250" spc="1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50" spc="65" b="1">
                <a:solidFill>
                  <a:srgbClr val="FFFFFF"/>
                </a:solidFill>
                <a:latin typeface="Arial"/>
                <a:cs typeface="Arial"/>
              </a:rPr>
              <a:t>not”</a:t>
            </a:r>
            <a:endParaRPr sz="2250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2118072" y="460886"/>
            <a:ext cx="14051915" cy="519430"/>
          </a:xfrm>
          <a:prstGeom prst="rect"/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3200" spc="285" b="0">
                <a:solidFill>
                  <a:srgbClr val="E7E7E6"/>
                </a:solidFill>
                <a:latin typeface="Trebuchet MS"/>
                <a:cs typeface="Trebuchet MS"/>
              </a:rPr>
              <a:t>We</a:t>
            </a:r>
            <a:r>
              <a:rPr dirty="0" sz="3200" spc="-160" b="0">
                <a:solidFill>
                  <a:srgbClr val="E7E7E6"/>
                </a:solidFill>
                <a:latin typeface="Trebuchet MS"/>
                <a:cs typeface="Trebuchet MS"/>
              </a:rPr>
              <a:t> </a:t>
            </a:r>
            <a:r>
              <a:rPr dirty="0" sz="3200" spc="175" b="0">
                <a:solidFill>
                  <a:srgbClr val="E7E7E6"/>
                </a:solidFill>
                <a:latin typeface="Trebuchet MS"/>
                <a:cs typeface="Trebuchet MS"/>
              </a:rPr>
              <a:t>spoke</a:t>
            </a:r>
            <a:r>
              <a:rPr dirty="0" sz="3200" spc="-160" b="0">
                <a:solidFill>
                  <a:srgbClr val="E7E7E6"/>
                </a:solidFill>
                <a:latin typeface="Trebuchet MS"/>
                <a:cs typeface="Trebuchet MS"/>
              </a:rPr>
              <a:t> </a:t>
            </a:r>
            <a:r>
              <a:rPr dirty="0" sz="3200" spc="105" b="0">
                <a:solidFill>
                  <a:srgbClr val="E7E7E6"/>
                </a:solidFill>
                <a:latin typeface="Trebuchet MS"/>
                <a:cs typeface="Trebuchet MS"/>
              </a:rPr>
              <a:t>to</a:t>
            </a:r>
            <a:r>
              <a:rPr dirty="0" sz="3200" spc="-160" b="0">
                <a:solidFill>
                  <a:srgbClr val="E7E7E6"/>
                </a:solidFill>
                <a:latin typeface="Trebuchet MS"/>
                <a:cs typeface="Trebuchet MS"/>
              </a:rPr>
              <a:t> </a:t>
            </a:r>
            <a:r>
              <a:rPr dirty="0" sz="3200" spc="114" b="0">
                <a:solidFill>
                  <a:srgbClr val="E7E7E6"/>
                </a:solidFill>
                <a:latin typeface="Trebuchet MS"/>
                <a:cs typeface="Trebuchet MS"/>
              </a:rPr>
              <a:t>the</a:t>
            </a:r>
            <a:r>
              <a:rPr dirty="0" sz="3200" spc="-160" b="0">
                <a:solidFill>
                  <a:srgbClr val="E7E7E6"/>
                </a:solidFill>
                <a:latin typeface="Trebuchet MS"/>
                <a:cs typeface="Trebuchet MS"/>
              </a:rPr>
              <a:t> </a:t>
            </a:r>
            <a:r>
              <a:rPr dirty="0" sz="3200" spc="204" b="0">
                <a:solidFill>
                  <a:srgbClr val="E7E7E6"/>
                </a:solidFill>
                <a:latin typeface="Trebuchet MS"/>
                <a:cs typeface="Trebuchet MS"/>
              </a:rPr>
              <a:t>biggest</a:t>
            </a:r>
            <a:r>
              <a:rPr dirty="0" sz="3200" spc="-155" b="0">
                <a:solidFill>
                  <a:srgbClr val="E7E7E6"/>
                </a:solidFill>
                <a:latin typeface="Trebuchet MS"/>
                <a:cs typeface="Trebuchet MS"/>
              </a:rPr>
              <a:t> </a:t>
            </a:r>
            <a:r>
              <a:rPr dirty="0" sz="3200" spc="254" b="0">
                <a:solidFill>
                  <a:srgbClr val="E7E7E6"/>
                </a:solidFill>
                <a:latin typeface="Trebuchet MS"/>
                <a:cs typeface="Trebuchet MS"/>
              </a:rPr>
              <a:t>data</a:t>
            </a:r>
            <a:r>
              <a:rPr dirty="0" sz="3200" spc="-160" b="0">
                <a:solidFill>
                  <a:srgbClr val="E7E7E6"/>
                </a:solidFill>
                <a:latin typeface="Trebuchet MS"/>
                <a:cs typeface="Trebuchet MS"/>
              </a:rPr>
              <a:t> </a:t>
            </a:r>
            <a:r>
              <a:rPr dirty="0" sz="3200" spc="220" b="0">
                <a:solidFill>
                  <a:srgbClr val="E7E7E6"/>
                </a:solidFill>
                <a:latin typeface="Trebuchet MS"/>
                <a:cs typeface="Trebuchet MS"/>
              </a:rPr>
              <a:t>companies</a:t>
            </a:r>
            <a:r>
              <a:rPr dirty="0" sz="3200" spc="-160" b="0">
                <a:solidFill>
                  <a:srgbClr val="E7E7E6"/>
                </a:solidFill>
                <a:latin typeface="Trebuchet MS"/>
                <a:cs typeface="Trebuchet MS"/>
              </a:rPr>
              <a:t> </a:t>
            </a:r>
            <a:r>
              <a:rPr dirty="0" sz="3200" spc="560" b="0">
                <a:solidFill>
                  <a:srgbClr val="E7E7E6"/>
                </a:solidFill>
                <a:latin typeface="Trebuchet MS"/>
                <a:cs typeface="Trebuchet MS"/>
              </a:rPr>
              <a:t>—</a:t>
            </a:r>
            <a:r>
              <a:rPr dirty="0" sz="3200" spc="-160" b="0">
                <a:solidFill>
                  <a:srgbClr val="E7E7E6"/>
                </a:solidFill>
                <a:latin typeface="Trebuchet MS"/>
                <a:cs typeface="Trebuchet MS"/>
              </a:rPr>
              <a:t> </a:t>
            </a:r>
            <a:r>
              <a:rPr dirty="0" sz="3200" spc="10" b="0">
                <a:solidFill>
                  <a:srgbClr val="E7E7E6"/>
                </a:solidFill>
                <a:latin typeface="Trebuchet MS"/>
                <a:cs typeface="Trebuchet MS"/>
              </a:rPr>
              <a:t>they’re</a:t>
            </a:r>
            <a:r>
              <a:rPr dirty="0" sz="3200" spc="-160" b="0">
                <a:solidFill>
                  <a:srgbClr val="E7E7E6"/>
                </a:solidFill>
                <a:latin typeface="Trebuchet MS"/>
                <a:cs typeface="Trebuchet MS"/>
              </a:rPr>
              <a:t> </a:t>
            </a:r>
            <a:r>
              <a:rPr dirty="0" sz="3200" spc="210" b="0">
                <a:solidFill>
                  <a:srgbClr val="E7E7E6"/>
                </a:solidFill>
                <a:latin typeface="Trebuchet MS"/>
                <a:cs typeface="Trebuchet MS"/>
              </a:rPr>
              <a:t>asking</a:t>
            </a:r>
            <a:r>
              <a:rPr dirty="0" sz="3200" spc="-155" b="0">
                <a:solidFill>
                  <a:srgbClr val="E7E7E6"/>
                </a:solidFill>
                <a:latin typeface="Trebuchet MS"/>
                <a:cs typeface="Trebuchet MS"/>
              </a:rPr>
              <a:t> </a:t>
            </a:r>
            <a:r>
              <a:rPr dirty="0" sz="3200" spc="185" b="0">
                <a:solidFill>
                  <a:srgbClr val="E7E7E6"/>
                </a:solidFill>
                <a:latin typeface="Trebuchet MS"/>
                <a:cs typeface="Trebuchet MS"/>
              </a:rPr>
              <a:t>one</a:t>
            </a:r>
            <a:r>
              <a:rPr dirty="0" sz="3200" spc="-160" b="0">
                <a:solidFill>
                  <a:srgbClr val="E7E7E6"/>
                </a:solidFill>
                <a:latin typeface="Trebuchet MS"/>
                <a:cs typeface="Trebuchet MS"/>
              </a:rPr>
              <a:t> </a:t>
            </a:r>
            <a:r>
              <a:rPr dirty="0" sz="3200" spc="140" b="0">
                <a:solidFill>
                  <a:srgbClr val="E7E7E6"/>
                </a:solidFill>
                <a:latin typeface="Trebuchet MS"/>
                <a:cs typeface="Trebuchet MS"/>
              </a:rPr>
              <a:t>question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69458" y="1218214"/>
            <a:ext cx="12148820" cy="2613025"/>
          </a:xfrm>
          <a:prstGeom prst="rect">
            <a:avLst/>
          </a:prstGeom>
        </p:spPr>
        <p:txBody>
          <a:bodyPr wrap="square" lIns="0" tIns="182245" rIns="0" bIns="0" rtlCol="0" vert="horz">
            <a:spAutoFit/>
          </a:bodyPr>
          <a:lstStyle/>
          <a:p>
            <a:pPr algn="ctr" marL="12700" marR="5080">
              <a:lnSpc>
                <a:spcPts val="6380"/>
              </a:lnSpc>
              <a:spcBef>
                <a:spcPts val="1435"/>
              </a:spcBef>
            </a:pPr>
            <a:r>
              <a:rPr dirty="0" sz="6400" spc="15" b="1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dirty="0" sz="6400" spc="-2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6400" spc="-30" b="1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dirty="0" sz="6400" spc="-2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6400" spc="2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6400" spc="-2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6400" spc="100" b="1">
                <a:solidFill>
                  <a:srgbClr val="FF5757"/>
                </a:solidFill>
                <a:latin typeface="Arial"/>
                <a:cs typeface="Arial"/>
              </a:rPr>
              <a:t>Protect</a:t>
            </a:r>
            <a:r>
              <a:rPr dirty="0" sz="6400" spc="-220" b="1">
                <a:solidFill>
                  <a:srgbClr val="FF5757"/>
                </a:solidFill>
                <a:latin typeface="Arial"/>
                <a:cs typeface="Arial"/>
              </a:rPr>
              <a:t> </a:t>
            </a:r>
            <a:r>
              <a:rPr dirty="0" sz="6400" spc="225" b="1">
                <a:solidFill>
                  <a:srgbClr val="FF5757"/>
                </a:solidFill>
                <a:latin typeface="Arial"/>
                <a:cs typeface="Arial"/>
              </a:rPr>
              <a:t>the</a:t>
            </a:r>
            <a:r>
              <a:rPr dirty="0" sz="6400" spc="-220" b="1">
                <a:solidFill>
                  <a:srgbClr val="FF5757"/>
                </a:solidFill>
                <a:latin typeface="Arial"/>
                <a:cs typeface="Arial"/>
              </a:rPr>
              <a:t> </a:t>
            </a:r>
            <a:r>
              <a:rPr dirty="0" sz="6400" spc="265" b="1">
                <a:solidFill>
                  <a:srgbClr val="FF5757"/>
                </a:solidFill>
                <a:latin typeface="Arial"/>
                <a:cs typeface="Arial"/>
              </a:rPr>
              <a:t>Data</a:t>
            </a:r>
            <a:r>
              <a:rPr dirty="0" sz="6400" spc="265" b="1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6400" spc="-2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6400" spc="245" b="1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6400" spc="-176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6400" spc="350" b="1">
                <a:solidFill>
                  <a:srgbClr val="FF5757"/>
                </a:solidFill>
                <a:latin typeface="Arial"/>
                <a:cs typeface="Arial"/>
              </a:rPr>
              <a:t>What</a:t>
            </a:r>
            <a:r>
              <a:rPr dirty="0" sz="6400" spc="-215" b="1">
                <a:solidFill>
                  <a:srgbClr val="FF5757"/>
                </a:solidFill>
                <a:latin typeface="Arial"/>
                <a:cs typeface="Arial"/>
              </a:rPr>
              <a:t> </a:t>
            </a:r>
            <a:r>
              <a:rPr dirty="0" sz="6400" spc="229" b="1">
                <a:solidFill>
                  <a:srgbClr val="FF5757"/>
                </a:solidFill>
                <a:latin typeface="Arial"/>
                <a:cs typeface="Arial"/>
              </a:rPr>
              <a:t>Can</a:t>
            </a:r>
            <a:r>
              <a:rPr dirty="0" sz="6400" spc="-210" b="1">
                <a:solidFill>
                  <a:srgbClr val="FF5757"/>
                </a:solidFill>
                <a:latin typeface="Arial"/>
                <a:cs typeface="Arial"/>
              </a:rPr>
              <a:t> </a:t>
            </a:r>
            <a:r>
              <a:rPr dirty="0" sz="6400" spc="20" b="1">
                <a:solidFill>
                  <a:srgbClr val="FF5757"/>
                </a:solidFill>
                <a:latin typeface="Arial"/>
                <a:cs typeface="Arial"/>
              </a:rPr>
              <a:t>I</a:t>
            </a:r>
            <a:r>
              <a:rPr dirty="0" sz="6400" spc="-215" b="1">
                <a:solidFill>
                  <a:srgbClr val="FF5757"/>
                </a:solidFill>
                <a:latin typeface="Arial"/>
                <a:cs typeface="Arial"/>
              </a:rPr>
              <a:t> </a:t>
            </a:r>
            <a:r>
              <a:rPr dirty="0" sz="6400" spc="-30" b="1">
                <a:solidFill>
                  <a:srgbClr val="FF5757"/>
                </a:solidFill>
                <a:latin typeface="Arial"/>
                <a:cs typeface="Arial"/>
              </a:rPr>
              <a:t>Do</a:t>
            </a:r>
            <a:r>
              <a:rPr dirty="0" sz="6400" spc="-210" b="1">
                <a:solidFill>
                  <a:srgbClr val="FF5757"/>
                </a:solidFill>
                <a:latin typeface="Arial"/>
                <a:cs typeface="Arial"/>
              </a:rPr>
              <a:t> </a:t>
            </a:r>
            <a:r>
              <a:rPr dirty="0" sz="6400" spc="190" b="1">
                <a:solidFill>
                  <a:srgbClr val="FF5757"/>
                </a:solidFill>
                <a:latin typeface="Arial"/>
                <a:cs typeface="Arial"/>
              </a:rPr>
              <a:t>With</a:t>
            </a:r>
            <a:r>
              <a:rPr dirty="0" sz="6400" spc="-210" b="1">
                <a:solidFill>
                  <a:srgbClr val="FF5757"/>
                </a:solidFill>
                <a:latin typeface="Arial"/>
                <a:cs typeface="Arial"/>
              </a:rPr>
              <a:t> </a:t>
            </a:r>
            <a:r>
              <a:rPr dirty="0" sz="6400" spc="-125" b="1">
                <a:solidFill>
                  <a:srgbClr val="FF5757"/>
                </a:solidFill>
                <a:latin typeface="Arial"/>
                <a:cs typeface="Arial"/>
              </a:rPr>
              <a:t>It</a:t>
            </a:r>
            <a:r>
              <a:rPr dirty="0" sz="6400" spc="-125" b="1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6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030"/>
              </a:spcBef>
            </a:pPr>
            <a:r>
              <a:rPr dirty="0" sz="2700" spc="150">
                <a:solidFill>
                  <a:srgbClr val="E7E7E6"/>
                </a:solidFill>
                <a:latin typeface="Trebuchet MS"/>
                <a:cs typeface="Trebuchet MS"/>
              </a:rPr>
              <a:t>Our</a:t>
            </a:r>
            <a:r>
              <a:rPr dirty="0" sz="2700" spc="-155">
                <a:solidFill>
                  <a:srgbClr val="E7E7E6"/>
                </a:solidFill>
                <a:latin typeface="Trebuchet MS"/>
                <a:cs typeface="Trebuchet MS"/>
              </a:rPr>
              <a:t> </a:t>
            </a:r>
            <a:r>
              <a:rPr dirty="0" sz="2700" spc="100">
                <a:solidFill>
                  <a:srgbClr val="E7E7E6"/>
                </a:solidFill>
                <a:latin typeface="Trebuchet MS"/>
                <a:cs typeface="Trebuchet MS"/>
              </a:rPr>
              <a:t>Industry</a:t>
            </a:r>
            <a:r>
              <a:rPr dirty="0" sz="2700" spc="-150">
                <a:solidFill>
                  <a:srgbClr val="E7E7E6"/>
                </a:solidFill>
                <a:latin typeface="Trebuchet MS"/>
                <a:cs typeface="Trebuchet MS"/>
              </a:rPr>
              <a:t> </a:t>
            </a:r>
            <a:r>
              <a:rPr dirty="0" sz="2700" spc="135">
                <a:solidFill>
                  <a:srgbClr val="E7E7E6"/>
                </a:solidFill>
                <a:latin typeface="Trebuchet MS"/>
                <a:cs typeface="Trebuchet MS"/>
              </a:rPr>
              <a:t>Collaborators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469110" y="5996119"/>
            <a:ext cx="15441294" cy="1118235"/>
          </a:xfrm>
          <a:custGeom>
            <a:avLst/>
            <a:gdLst/>
            <a:ahLst/>
            <a:cxnLst/>
            <a:rect l="l" t="t" r="r" b="b"/>
            <a:pathLst>
              <a:path w="15441294" h="1118234">
                <a:moveTo>
                  <a:pt x="14956292" y="1117897"/>
                </a:moveTo>
                <a:lnTo>
                  <a:pt x="485766" y="1117897"/>
                </a:lnTo>
                <a:lnTo>
                  <a:pt x="438991" y="1115674"/>
                </a:lnTo>
                <a:lnTo>
                  <a:pt x="393466" y="1109139"/>
                </a:lnTo>
                <a:lnTo>
                  <a:pt x="349402" y="1098495"/>
                </a:lnTo>
                <a:lnTo>
                  <a:pt x="307004" y="1083947"/>
                </a:lnTo>
                <a:lnTo>
                  <a:pt x="266475" y="1065697"/>
                </a:lnTo>
                <a:lnTo>
                  <a:pt x="228018" y="1043950"/>
                </a:lnTo>
                <a:lnTo>
                  <a:pt x="191838" y="1018909"/>
                </a:lnTo>
                <a:lnTo>
                  <a:pt x="158137" y="990778"/>
                </a:lnTo>
                <a:lnTo>
                  <a:pt x="127119" y="959760"/>
                </a:lnTo>
                <a:lnTo>
                  <a:pt x="98988" y="926059"/>
                </a:lnTo>
                <a:lnTo>
                  <a:pt x="73947" y="889879"/>
                </a:lnTo>
                <a:lnTo>
                  <a:pt x="52200" y="851422"/>
                </a:lnTo>
                <a:lnTo>
                  <a:pt x="33951" y="810893"/>
                </a:lnTo>
                <a:lnTo>
                  <a:pt x="19402" y="768495"/>
                </a:lnTo>
                <a:lnTo>
                  <a:pt x="8759" y="724431"/>
                </a:lnTo>
                <a:lnTo>
                  <a:pt x="2223" y="678906"/>
                </a:lnTo>
                <a:lnTo>
                  <a:pt x="0" y="632123"/>
                </a:lnTo>
                <a:lnTo>
                  <a:pt x="0" y="485775"/>
                </a:lnTo>
                <a:lnTo>
                  <a:pt x="2223" y="438992"/>
                </a:lnTo>
                <a:lnTo>
                  <a:pt x="8759" y="393466"/>
                </a:lnTo>
                <a:lnTo>
                  <a:pt x="19402" y="349403"/>
                </a:lnTo>
                <a:lnTo>
                  <a:pt x="33951" y="307005"/>
                </a:lnTo>
                <a:lnTo>
                  <a:pt x="52200" y="266475"/>
                </a:lnTo>
                <a:lnTo>
                  <a:pt x="73947" y="228019"/>
                </a:lnTo>
                <a:lnTo>
                  <a:pt x="98988" y="191838"/>
                </a:lnTo>
                <a:lnTo>
                  <a:pt x="127119" y="158137"/>
                </a:lnTo>
                <a:lnTo>
                  <a:pt x="158137" y="127119"/>
                </a:lnTo>
                <a:lnTo>
                  <a:pt x="191838" y="98988"/>
                </a:lnTo>
                <a:lnTo>
                  <a:pt x="228018" y="73947"/>
                </a:lnTo>
                <a:lnTo>
                  <a:pt x="266475" y="52200"/>
                </a:lnTo>
                <a:lnTo>
                  <a:pt x="307004" y="33951"/>
                </a:lnTo>
                <a:lnTo>
                  <a:pt x="349402" y="19402"/>
                </a:lnTo>
                <a:lnTo>
                  <a:pt x="393466" y="8759"/>
                </a:lnTo>
                <a:lnTo>
                  <a:pt x="438991" y="2223"/>
                </a:lnTo>
                <a:lnTo>
                  <a:pt x="485774" y="0"/>
                </a:lnTo>
                <a:lnTo>
                  <a:pt x="14956283" y="0"/>
                </a:lnTo>
                <a:lnTo>
                  <a:pt x="15003066" y="2223"/>
                </a:lnTo>
                <a:lnTo>
                  <a:pt x="15048591" y="8759"/>
                </a:lnTo>
                <a:lnTo>
                  <a:pt x="15092654" y="19402"/>
                </a:lnTo>
                <a:lnTo>
                  <a:pt x="15135052" y="33951"/>
                </a:lnTo>
                <a:lnTo>
                  <a:pt x="15175581" y="52200"/>
                </a:lnTo>
                <a:lnTo>
                  <a:pt x="15214038" y="73947"/>
                </a:lnTo>
                <a:lnTo>
                  <a:pt x="15250218" y="98988"/>
                </a:lnTo>
                <a:lnTo>
                  <a:pt x="15283919" y="127119"/>
                </a:lnTo>
                <a:lnTo>
                  <a:pt x="15314937" y="158137"/>
                </a:lnTo>
                <a:lnTo>
                  <a:pt x="15343068" y="191838"/>
                </a:lnTo>
                <a:lnTo>
                  <a:pt x="15368109" y="228019"/>
                </a:lnTo>
                <a:lnTo>
                  <a:pt x="15389856" y="266475"/>
                </a:lnTo>
                <a:lnTo>
                  <a:pt x="15408105" y="307005"/>
                </a:lnTo>
                <a:lnTo>
                  <a:pt x="15422653" y="349403"/>
                </a:lnTo>
                <a:lnTo>
                  <a:pt x="15433297" y="393466"/>
                </a:lnTo>
                <a:lnTo>
                  <a:pt x="15439833" y="438992"/>
                </a:lnTo>
                <a:lnTo>
                  <a:pt x="15440968" y="462886"/>
                </a:lnTo>
                <a:lnTo>
                  <a:pt x="15440968" y="655012"/>
                </a:lnTo>
                <a:lnTo>
                  <a:pt x="15433297" y="724431"/>
                </a:lnTo>
                <a:lnTo>
                  <a:pt x="15422653" y="768495"/>
                </a:lnTo>
                <a:lnTo>
                  <a:pt x="15408105" y="810893"/>
                </a:lnTo>
                <a:lnTo>
                  <a:pt x="15389856" y="851422"/>
                </a:lnTo>
                <a:lnTo>
                  <a:pt x="15368109" y="889879"/>
                </a:lnTo>
                <a:lnTo>
                  <a:pt x="15343068" y="926059"/>
                </a:lnTo>
                <a:lnTo>
                  <a:pt x="15314937" y="959760"/>
                </a:lnTo>
                <a:lnTo>
                  <a:pt x="15283919" y="990778"/>
                </a:lnTo>
                <a:lnTo>
                  <a:pt x="15250218" y="1018909"/>
                </a:lnTo>
                <a:lnTo>
                  <a:pt x="15214038" y="1043950"/>
                </a:lnTo>
                <a:lnTo>
                  <a:pt x="15175581" y="1065697"/>
                </a:lnTo>
                <a:lnTo>
                  <a:pt x="15135052" y="1083947"/>
                </a:lnTo>
                <a:lnTo>
                  <a:pt x="15092654" y="1098495"/>
                </a:lnTo>
                <a:lnTo>
                  <a:pt x="15048591" y="1109139"/>
                </a:lnTo>
                <a:lnTo>
                  <a:pt x="15003066" y="1115674"/>
                </a:lnTo>
                <a:lnTo>
                  <a:pt x="14956292" y="11178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654955" y="6153879"/>
            <a:ext cx="15227300" cy="3727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50" spc="-45" b="1">
                <a:solidFill>
                  <a:srgbClr val="FFFFFF"/>
                </a:solidFill>
                <a:latin typeface="Arial"/>
                <a:cs typeface="Arial"/>
              </a:rPr>
              <a:t>“Is</a:t>
            </a:r>
            <a:r>
              <a:rPr dirty="0" sz="2250" spc="11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50" spc="90" b="1">
                <a:solidFill>
                  <a:srgbClr val="FFFFFF"/>
                </a:solidFill>
                <a:latin typeface="Arial"/>
                <a:cs typeface="Arial"/>
              </a:rPr>
              <a:t>my</a:t>
            </a:r>
            <a:r>
              <a:rPr dirty="0" sz="2250" spc="11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50" spc="220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2250" spc="11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50" spc="110" b="1">
                <a:solidFill>
                  <a:srgbClr val="FFFFFF"/>
                </a:solidFill>
                <a:latin typeface="Arial"/>
                <a:cs typeface="Arial"/>
              </a:rPr>
              <a:t>reliable</a:t>
            </a:r>
            <a:r>
              <a:rPr dirty="0" sz="2250" spc="11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50" spc="155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250" spc="11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50" spc="30" b="1">
                <a:solidFill>
                  <a:srgbClr val="FFFFFF"/>
                </a:solidFill>
                <a:latin typeface="Arial"/>
                <a:cs typeface="Arial"/>
              </a:rPr>
              <a:t>secure?</a:t>
            </a:r>
            <a:r>
              <a:rPr dirty="0" sz="2250" spc="1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50" spc="195">
                <a:solidFill>
                  <a:srgbClr val="FFFFFF"/>
                </a:solidFill>
                <a:latin typeface="Trebuchet MS"/>
                <a:cs typeface="Trebuchet MS"/>
              </a:rPr>
              <a:t>How</a:t>
            </a:r>
            <a:r>
              <a:rPr dirty="0" sz="22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50" spc="265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22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50" spc="-2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2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50" spc="125">
                <a:solidFill>
                  <a:srgbClr val="FFFFFF"/>
                </a:solidFill>
                <a:latin typeface="Trebuchet MS"/>
                <a:cs typeface="Trebuchet MS"/>
              </a:rPr>
              <a:t>trust</a:t>
            </a:r>
            <a:r>
              <a:rPr dirty="0" sz="22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50" spc="105">
                <a:solidFill>
                  <a:srgbClr val="FFFFFF"/>
                </a:solidFill>
                <a:latin typeface="Trebuchet MS"/>
                <a:cs typeface="Trebuchet MS"/>
              </a:rPr>
              <a:t>it?</a:t>
            </a:r>
            <a:r>
              <a:rPr dirty="0" sz="22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50" spc="114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dirty="0" sz="22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50" spc="220">
                <a:solidFill>
                  <a:srgbClr val="FFFFFF"/>
                </a:solidFill>
                <a:latin typeface="Trebuchet MS"/>
                <a:cs typeface="Trebuchet MS"/>
              </a:rPr>
              <a:t>about</a:t>
            </a:r>
            <a:r>
              <a:rPr dirty="0" sz="22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50" spc="204">
                <a:solidFill>
                  <a:srgbClr val="FFFFFF"/>
                </a:solidFill>
                <a:latin typeface="Trebuchet MS"/>
                <a:cs typeface="Trebuchet MS"/>
              </a:rPr>
              <a:t>capturing</a:t>
            </a:r>
            <a:r>
              <a:rPr dirty="0" sz="22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50" spc="14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2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50" spc="140">
                <a:solidFill>
                  <a:srgbClr val="FFFFFF"/>
                </a:solidFill>
                <a:latin typeface="Trebuchet MS"/>
                <a:cs typeface="Trebuchet MS"/>
              </a:rPr>
              <a:t>whole</a:t>
            </a:r>
            <a:r>
              <a:rPr dirty="0" sz="225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50" spc="100">
                <a:solidFill>
                  <a:srgbClr val="FFFFFF"/>
                </a:solidFill>
                <a:latin typeface="Trebuchet MS"/>
                <a:cs typeface="Trebuchet MS"/>
              </a:rPr>
              <a:t>lifecycle</a:t>
            </a:r>
            <a:r>
              <a:rPr dirty="0" sz="22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50" spc="105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2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50" spc="14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25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50" spc="155">
                <a:solidFill>
                  <a:srgbClr val="FFFFFF"/>
                </a:solidFill>
                <a:latin typeface="Trebuchet MS"/>
                <a:cs typeface="Trebuchet MS"/>
              </a:rPr>
              <a:t>data”</a:t>
            </a:r>
            <a:endParaRPr sz="2250">
              <a:latin typeface="Trebuchet MS"/>
              <a:cs typeface="Trebuchet MS"/>
            </a:endParaRPr>
          </a:p>
        </p:txBody>
      </p:sp>
      <p:pic>
        <p:nvPicPr>
          <p:cNvPr id="31" name="object 3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97716" y="7185083"/>
            <a:ext cx="1295399" cy="676274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38683" y="9217506"/>
            <a:ext cx="609599" cy="671304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7600300"/>
            <a:ext cx="2158660" cy="2686699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864507" y="7953989"/>
            <a:ext cx="2423491" cy="233300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2783" y="1217434"/>
            <a:ext cx="15212060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130">
                <a:latin typeface="Trebuchet MS"/>
                <a:cs typeface="Trebuchet MS"/>
              </a:rPr>
              <a:t>Antiquated</a:t>
            </a:r>
            <a:r>
              <a:rPr dirty="0" sz="5600" spc="-330">
                <a:latin typeface="Trebuchet MS"/>
                <a:cs typeface="Trebuchet MS"/>
              </a:rPr>
              <a:t> </a:t>
            </a:r>
            <a:r>
              <a:rPr dirty="0" sz="5600" spc="120">
                <a:latin typeface="Trebuchet MS"/>
                <a:cs typeface="Trebuchet MS"/>
              </a:rPr>
              <a:t>Guardrails</a:t>
            </a:r>
            <a:r>
              <a:rPr dirty="0" sz="5600" spc="-325">
                <a:latin typeface="Trebuchet MS"/>
                <a:cs typeface="Trebuchet MS"/>
              </a:rPr>
              <a:t> </a:t>
            </a:r>
            <a:r>
              <a:rPr dirty="0" sz="5600" spc="170">
                <a:solidFill>
                  <a:srgbClr val="FF5757"/>
                </a:solidFill>
                <a:latin typeface="Trebuchet MS"/>
                <a:cs typeface="Trebuchet MS"/>
              </a:rPr>
              <a:t>Create</a:t>
            </a:r>
            <a:r>
              <a:rPr dirty="0" sz="5600" spc="-325">
                <a:solidFill>
                  <a:srgbClr val="FF5757"/>
                </a:solidFill>
                <a:latin typeface="Trebuchet MS"/>
                <a:cs typeface="Trebuchet MS"/>
              </a:rPr>
              <a:t> </a:t>
            </a:r>
            <a:r>
              <a:rPr dirty="0" sz="5600" spc="20">
                <a:solidFill>
                  <a:srgbClr val="FF5757"/>
                </a:solidFill>
                <a:latin typeface="Trebuchet MS"/>
                <a:cs typeface="Trebuchet MS"/>
              </a:rPr>
              <a:t>Vulnerabilities</a:t>
            </a:r>
            <a:endParaRPr sz="56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65483" y="6565555"/>
            <a:ext cx="5362575" cy="3721735"/>
            <a:chOff x="965483" y="6565555"/>
            <a:chExt cx="5362575" cy="3721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5483" y="6565555"/>
              <a:ext cx="5362574" cy="37214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65484" y="7268063"/>
              <a:ext cx="4948555" cy="2715260"/>
            </a:xfrm>
            <a:custGeom>
              <a:avLst/>
              <a:gdLst/>
              <a:ahLst/>
              <a:cxnLst/>
              <a:rect l="l" t="t" r="r" b="b"/>
              <a:pathLst>
                <a:path w="4948555" h="2715259">
                  <a:moveTo>
                    <a:pt x="4471949" y="2714774"/>
                  </a:moveTo>
                  <a:lnTo>
                    <a:pt x="476243" y="2714774"/>
                  </a:lnTo>
                  <a:lnTo>
                    <a:pt x="427556" y="2712316"/>
                  </a:lnTo>
                  <a:lnTo>
                    <a:pt x="380269" y="2705099"/>
                  </a:lnTo>
                  <a:lnTo>
                    <a:pt x="334627" y="2693364"/>
                  </a:lnTo>
                  <a:lnTo>
                    <a:pt x="290872" y="2677349"/>
                  </a:lnTo>
                  <a:lnTo>
                    <a:pt x="249240" y="2657294"/>
                  </a:lnTo>
                  <a:lnTo>
                    <a:pt x="209974" y="2633439"/>
                  </a:lnTo>
                  <a:lnTo>
                    <a:pt x="173310" y="2606022"/>
                  </a:lnTo>
                  <a:lnTo>
                    <a:pt x="139490" y="2575284"/>
                  </a:lnTo>
                  <a:lnTo>
                    <a:pt x="108752" y="2541464"/>
                  </a:lnTo>
                  <a:lnTo>
                    <a:pt x="81336" y="2504801"/>
                  </a:lnTo>
                  <a:lnTo>
                    <a:pt x="57480" y="2465534"/>
                  </a:lnTo>
                  <a:lnTo>
                    <a:pt x="37426" y="2423903"/>
                  </a:lnTo>
                  <a:lnTo>
                    <a:pt x="21411" y="2380147"/>
                  </a:lnTo>
                  <a:lnTo>
                    <a:pt x="9675" y="2334506"/>
                  </a:lnTo>
                  <a:lnTo>
                    <a:pt x="2458" y="2287219"/>
                  </a:lnTo>
                  <a:lnTo>
                    <a:pt x="0" y="2238525"/>
                  </a:lnTo>
                  <a:lnTo>
                    <a:pt x="0" y="476250"/>
                  </a:lnTo>
                  <a:lnTo>
                    <a:pt x="2458" y="427556"/>
                  </a:lnTo>
                  <a:lnTo>
                    <a:pt x="9675" y="380269"/>
                  </a:lnTo>
                  <a:lnTo>
                    <a:pt x="21411" y="334627"/>
                  </a:lnTo>
                  <a:lnTo>
                    <a:pt x="37426" y="290872"/>
                  </a:lnTo>
                  <a:lnTo>
                    <a:pt x="57480" y="249240"/>
                  </a:lnTo>
                  <a:lnTo>
                    <a:pt x="81336" y="209974"/>
                  </a:lnTo>
                  <a:lnTo>
                    <a:pt x="108752" y="173310"/>
                  </a:lnTo>
                  <a:lnTo>
                    <a:pt x="139490" y="139490"/>
                  </a:lnTo>
                  <a:lnTo>
                    <a:pt x="173310" y="108752"/>
                  </a:lnTo>
                  <a:lnTo>
                    <a:pt x="209974" y="81336"/>
                  </a:lnTo>
                  <a:lnTo>
                    <a:pt x="249240" y="57480"/>
                  </a:lnTo>
                  <a:lnTo>
                    <a:pt x="290872" y="37426"/>
                  </a:lnTo>
                  <a:lnTo>
                    <a:pt x="334627" y="21411"/>
                  </a:lnTo>
                  <a:lnTo>
                    <a:pt x="380269" y="9675"/>
                  </a:lnTo>
                  <a:lnTo>
                    <a:pt x="427556" y="2458"/>
                  </a:lnTo>
                  <a:lnTo>
                    <a:pt x="476250" y="0"/>
                  </a:lnTo>
                  <a:lnTo>
                    <a:pt x="4471942" y="0"/>
                  </a:lnTo>
                  <a:lnTo>
                    <a:pt x="4520636" y="2458"/>
                  </a:lnTo>
                  <a:lnTo>
                    <a:pt x="4567923" y="9675"/>
                  </a:lnTo>
                  <a:lnTo>
                    <a:pt x="4613564" y="21411"/>
                  </a:lnTo>
                  <a:lnTo>
                    <a:pt x="4657320" y="37426"/>
                  </a:lnTo>
                  <a:lnTo>
                    <a:pt x="4698951" y="57480"/>
                  </a:lnTo>
                  <a:lnTo>
                    <a:pt x="4738217" y="81336"/>
                  </a:lnTo>
                  <a:lnTo>
                    <a:pt x="4774881" y="108752"/>
                  </a:lnTo>
                  <a:lnTo>
                    <a:pt x="4808701" y="139490"/>
                  </a:lnTo>
                  <a:lnTo>
                    <a:pt x="4839439" y="173310"/>
                  </a:lnTo>
                  <a:lnTo>
                    <a:pt x="4866855" y="209974"/>
                  </a:lnTo>
                  <a:lnTo>
                    <a:pt x="4890711" y="249240"/>
                  </a:lnTo>
                  <a:lnTo>
                    <a:pt x="4910765" y="290872"/>
                  </a:lnTo>
                  <a:lnTo>
                    <a:pt x="4926780" y="334627"/>
                  </a:lnTo>
                  <a:lnTo>
                    <a:pt x="4938516" y="380269"/>
                  </a:lnTo>
                  <a:lnTo>
                    <a:pt x="4945733" y="427556"/>
                  </a:lnTo>
                  <a:lnTo>
                    <a:pt x="4948191" y="476250"/>
                  </a:lnTo>
                  <a:lnTo>
                    <a:pt x="4948191" y="2238525"/>
                  </a:lnTo>
                  <a:lnTo>
                    <a:pt x="4945733" y="2287219"/>
                  </a:lnTo>
                  <a:lnTo>
                    <a:pt x="4938516" y="2334506"/>
                  </a:lnTo>
                  <a:lnTo>
                    <a:pt x="4926780" y="2380147"/>
                  </a:lnTo>
                  <a:lnTo>
                    <a:pt x="4910765" y="2423903"/>
                  </a:lnTo>
                  <a:lnTo>
                    <a:pt x="4890711" y="2465534"/>
                  </a:lnTo>
                  <a:lnTo>
                    <a:pt x="4866855" y="2504801"/>
                  </a:lnTo>
                  <a:lnTo>
                    <a:pt x="4839439" y="2541464"/>
                  </a:lnTo>
                  <a:lnTo>
                    <a:pt x="4808701" y="2575284"/>
                  </a:lnTo>
                  <a:lnTo>
                    <a:pt x="4774881" y="2606022"/>
                  </a:lnTo>
                  <a:lnTo>
                    <a:pt x="4738217" y="2633439"/>
                  </a:lnTo>
                  <a:lnTo>
                    <a:pt x="4698951" y="2657294"/>
                  </a:lnTo>
                  <a:lnTo>
                    <a:pt x="4657320" y="2677349"/>
                  </a:lnTo>
                  <a:lnTo>
                    <a:pt x="4613564" y="2693364"/>
                  </a:lnTo>
                  <a:lnTo>
                    <a:pt x="4567923" y="2705099"/>
                  </a:lnTo>
                  <a:lnTo>
                    <a:pt x="4520636" y="2712316"/>
                  </a:lnTo>
                  <a:lnTo>
                    <a:pt x="4471949" y="27147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1143" y="7787743"/>
              <a:ext cx="1142999" cy="114299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92486" y="7867582"/>
              <a:ext cx="809625" cy="627380"/>
            </a:xfrm>
            <a:custGeom>
              <a:avLst/>
              <a:gdLst/>
              <a:ahLst/>
              <a:cxnLst/>
              <a:rect l="l" t="t" r="r" b="b"/>
              <a:pathLst>
                <a:path w="809625" h="627379">
                  <a:moveTo>
                    <a:pt x="363663" y="377189"/>
                  </a:moveTo>
                  <a:lnTo>
                    <a:pt x="282992" y="377189"/>
                  </a:lnTo>
                  <a:lnTo>
                    <a:pt x="294308" y="374649"/>
                  </a:lnTo>
                  <a:lnTo>
                    <a:pt x="306091" y="370839"/>
                  </a:lnTo>
                  <a:lnTo>
                    <a:pt x="318323" y="367029"/>
                  </a:lnTo>
                  <a:lnTo>
                    <a:pt x="330989" y="363219"/>
                  </a:lnTo>
                  <a:lnTo>
                    <a:pt x="330989" y="346709"/>
                  </a:lnTo>
                  <a:lnTo>
                    <a:pt x="286961" y="302259"/>
                  </a:lnTo>
                  <a:lnTo>
                    <a:pt x="259548" y="236219"/>
                  </a:lnTo>
                  <a:lnTo>
                    <a:pt x="252349" y="187959"/>
                  </a:lnTo>
                  <a:lnTo>
                    <a:pt x="252020" y="163829"/>
                  </a:lnTo>
                  <a:lnTo>
                    <a:pt x="254010" y="139699"/>
                  </a:lnTo>
                  <a:lnTo>
                    <a:pt x="265940" y="92709"/>
                  </a:lnTo>
                  <a:lnTo>
                    <a:pt x="289084" y="52069"/>
                  </a:lnTo>
                  <a:lnTo>
                    <a:pt x="337196" y="13969"/>
                  </a:lnTo>
                  <a:lnTo>
                    <a:pt x="407042" y="0"/>
                  </a:lnTo>
                  <a:lnTo>
                    <a:pt x="444815" y="2539"/>
                  </a:lnTo>
                  <a:lnTo>
                    <a:pt x="476892" y="13969"/>
                  </a:lnTo>
                  <a:lnTo>
                    <a:pt x="503536" y="30479"/>
                  </a:lnTo>
                  <a:lnTo>
                    <a:pt x="504798" y="31749"/>
                  </a:lnTo>
                  <a:lnTo>
                    <a:pt x="407044" y="31749"/>
                  </a:lnTo>
                  <a:lnTo>
                    <a:pt x="377096" y="34289"/>
                  </a:lnTo>
                  <a:lnTo>
                    <a:pt x="331113" y="55879"/>
                  </a:lnTo>
                  <a:lnTo>
                    <a:pt x="304020" y="87629"/>
                  </a:lnTo>
                  <a:lnTo>
                    <a:pt x="290002" y="124459"/>
                  </a:lnTo>
                  <a:lnTo>
                    <a:pt x="284609" y="163829"/>
                  </a:lnTo>
                  <a:lnTo>
                    <a:pt x="284624" y="175259"/>
                  </a:lnTo>
                  <a:lnTo>
                    <a:pt x="291115" y="228599"/>
                  </a:lnTo>
                  <a:lnTo>
                    <a:pt x="315044" y="287019"/>
                  </a:lnTo>
                  <a:lnTo>
                    <a:pt x="352402" y="321309"/>
                  </a:lnTo>
                  <a:lnTo>
                    <a:pt x="358863" y="322579"/>
                  </a:lnTo>
                  <a:lnTo>
                    <a:pt x="363663" y="328929"/>
                  </a:lnTo>
                  <a:lnTo>
                    <a:pt x="363663" y="377189"/>
                  </a:lnTo>
                  <a:close/>
                </a:path>
                <a:path w="809625" h="627379">
                  <a:moveTo>
                    <a:pt x="722621" y="598169"/>
                  </a:moveTo>
                  <a:lnTo>
                    <a:pt x="690222" y="598169"/>
                  </a:lnTo>
                  <a:lnTo>
                    <a:pt x="688993" y="567689"/>
                  </a:lnTo>
                  <a:lnTo>
                    <a:pt x="686068" y="539749"/>
                  </a:lnTo>
                  <a:lnTo>
                    <a:pt x="680928" y="516889"/>
                  </a:lnTo>
                  <a:lnTo>
                    <a:pt x="673054" y="496569"/>
                  </a:lnTo>
                  <a:lnTo>
                    <a:pt x="672131" y="495299"/>
                  </a:lnTo>
                  <a:lnTo>
                    <a:pt x="671392" y="494029"/>
                  </a:lnTo>
                  <a:lnTo>
                    <a:pt x="626139" y="449579"/>
                  </a:lnTo>
                  <a:lnTo>
                    <a:pt x="585899" y="430529"/>
                  </a:lnTo>
                  <a:lnTo>
                    <a:pt x="532195" y="411479"/>
                  </a:lnTo>
                  <a:lnTo>
                    <a:pt x="463347" y="392429"/>
                  </a:lnTo>
                  <a:lnTo>
                    <a:pt x="455963" y="391159"/>
                  </a:lnTo>
                  <a:lnTo>
                    <a:pt x="450425" y="383539"/>
                  </a:lnTo>
                  <a:lnTo>
                    <a:pt x="450425" y="330199"/>
                  </a:lnTo>
                  <a:lnTo>
                    <a:pt x="454487" y="323849"/>
                  </a:lnTo>
                  <a:lnTo>
                    <a:pt x="460763" y="321309"/>
                  </a:lnTo>
                  <a:lnTo>
                    <a:pt x="481205" y="308609"/>
                  </a:lnTo>
                  <a:lnTo>
                    <a:pt x="512812" y="260349"/>
                  </a:lnTo>
                  <a:lnTo>
                    <a:pt x="527072" y="208279"/>
                  </a:lnTo>
                  <a:lnTo>
                    <a:pt x="529479" y="163829"/>
                  </a:lnTo>
                  <a:lnTo>
                    <a:pt x="527773" y="144779"/>
                  </a:lnTo>
                  <a:lnTo>
                    <a:pt x="518220" y="105409"/>
                  </a:lnTo>
                  <a:lnTo>
                    <a:pt x="482976" y="55879"/>
                  </a:lnTo>
                  <a:lnTo>
                    <a:pt x="436993" y="34289"/>
                  </a:lnTo>
                  <a:lnTo>
                    <a:pt x="407044" y="31749"/>
                  </a:lnTo>
                  <a:lnTo>
                    <a:pt x="504798" y="31749"/>
                  </a:lnTo>
                  <a:lnTo>
                    <a:pt x="538039" y="71119"/>
                  </a:lnTo>
                  <a:lnTo>
                    <a:pt x="555455" y="115569"/>
                  </a:lnTo>
                  <a:lnTo>
                    <a:pt x="562068" y="163829"/>
                  </a:lnTo>
                  <a:lnTo>
                    <a:pt x="561740" y="187959"/>
                  </a:lnTo>
                  <a:lnTo>
                    <a:pt x="554540" y="236219"/>
                  </a:lnTo>
                  <a:lnTo>
                    <a:pt x="527127" y="302259"/>
                  </a:lnTo>
                  <a:lnTo>
                    <a:pt x="483100" y="346709"/>
                  </a:lnTo>
                  <a:lnTo>
                    <a:pt x="483100" y="363219"/>
                  </a:lnTo>
                  <a:lnTo>
                    <a:pt x="495765" y="367029"/>
                  </a:lnTo>
                  <a:lnTo>
                    <a:pt x="507998" y="370839"/>
                  </a:lnTo>
                  <a:lnTo>
                    <a:pt x="519780" y="374649"/>
                  </a:lnTo>
                  <a:lnTo>
                    <a:pt x="531096" y="377189"/>
                  </a:lnTo>
                  <a:lnTo>
                    <a:pt x="629008" y="377189"/>
                  </a:lnTo>
                  <a:lnTo>
                    <a:pt x="627088" y="379729"/>
                  </a:lnTo>
                  <a:lnTo>
                    <a:pt x="619889" y="382269"/>
                  </a:lnTo>
                  <a:lnTo>
                    <a:pt x="608772" y="384809"/>
                  </a:lnTo>
                  <a:lnTo>
                    <a:pt x="598383" y="387349"/>
                  </a:lnTo>
                  <a:lnTo>
                    <a:pt x="588686" y="391159"/>
                  </a:lnTo>
                  <a:lnTo>
                    <a:pt x="579646" y="393699"/>
                  </a:lnTo>
                  <a:lnTo>
                    <a:pt x="610979" y="406399"/>
                  </a:lnTo>
                  <a:lnTo>
                    <a:pt x="659523" y="433069"/>
                  </a:lnTo>
                  <a:lnTo>
                    <a:pt x="687568" y="459739"/>
                  </a:lnTo>
                  <a:lnTo>
                    <a:pt x="691921" y="464819"/>
                  </a:lnTo>
                  <a:lnTo>
                    <a:pt x="695944" y="471169"/>
                  </a:lnTo>
                  <a:lnTo>
                    <a:pt x="809550" y="471169"/>
                  </a:lnTo>
                  <a:lnTo>
                    <a:pt x="809550" y="500379"/>
                  </a:lnTo>
                  <a:lnTo>
                    <a:pt x="806705" y="502919"/>
                  </a:lnTo>
                  <a:lnTo>
                    <a:pt x="710897" y="502919"/>
                  </a:lnTo>
                  <a:lnTo>
                    <a:pt x="716744" y="527049"/>
                  </a:lnTo>
                  <a:lnTo>
                    <a:pt x="720427" y="552449"/>
                  </a:lnTo>
                  <a:lnTo>
                    <a:pt x="722345" y="581659"/>
                  </a:lnTo>
                  <a:lnTo>
                    <a:pt x="722621" y="598169"/>
                  </a:lnTo>
                  <a:close/>
                </a:path>
                <a:path w="809625" h="627379">
                  <a:moveTo>
                    <a:pt x="719034" y="627379"/>
                  </a:moveTo>
                  <a:lnTo>
                    <a:pt x="95054" y="627379"/>
                  </a:lnTo>
                  <a:lnTo>
                    <a:pt x="91192" y="623569"/>
                  </a:lnTo>
                  <a:lnTo>
                    <a:pt x="91192" y="614679"/>
                  </a:lnTo>
                  <a:lnTo>
                    <a:pt x="91743" y="581659"/>
                  </a:lnTo>
                  <a:lnTo>
                    <a:pt x="93661" y="552449"/>
                  </a:lnTo>
                  <a:lnTo>
                    <a:pt x="97345" y="527049"/>
                  </a:lnTo>
                  <a:lnTo>
                    <a:pt x="103191" y="502919"/>
                  </a:lnTo>
                  <a:lnTo>
                    <a:pt x="7384" y="502919"/>
                  </a:lnTo>
                  <a:lnTo>
                    <a:pt x="0" y="496569"/>
                  </a:lnTo>
                  <a:lnTo>
                    <a:pt x="44" y="486409"/>
                  </a:lnTo>
                  <a:lnTo>
                    <a:pt x="1018" y="458469"/>
                  </a:lnTo>
                  <a:lnTo>
                    <a:pt x="12538" y="414019"/>
                  </a:lnTo>
                  <a:lnTo>
                    <a:pt x="40863" y="384809"/>
                  </a:lnTo>
                  <a:lnTo>
                    <a:pt x="87307" y="364489"/>
                  </a:lnTo>
                  <a:lnTo>
                    <a:pt x="119805" y="354329"/>
                  </a:lnTo>
                  <a:lnTo>
                    <a:pt x="108421" y="344169"/>
                  </a:lnTo>
                  <a:lnTo>
                    <a:pt x="85654" y="297179"/>
                  </a:lnTo>
                  <a:lnTo>
                    <a:pt x="81656" y="257809"/>
                  </a:lnTo>
                  <a:lnTo>
                    <a:pt x="82701" y="245109"/>
                  </a:lnTo>
                  <a:lnTo>
                    <a:pt x="94876" y="207009"/>
                  </a:lnTo>
                  <a:lnTo>
                    <a:pt x="129105" y="175259"/>
                  </a:lnTo>
                  <a:lnTo>
                    <a:pt x="168171" y="167639"/>
                  </a:lnTo>
                  <a:lnTo>
                    <a:pt x="189270" y="168909"/>
                  </a:lnTo>
                  <a:lnTo>
                    <a:pt x="207237" y="175259"/>
                  </a:lnTo>
                  <a:lnTo>
                    <a:pt x="222192" y="184149"/>
                  </a:lnTo>
                  <a:lnTo>
                    <a:pt x="234258" y="196849"/>
                  </a:lnTo>
                  <a:lnTo>
                    <a:pt x="236060" y="199389"/>
                  </a:lnTo>
                  <a:lnTo>
                    <a:pt x="168171" y="199389"/>
                  </a:lnTo>
                  <a:lnTo>
                    <a:pt x="154972" y="200659"/>
                  </a:lnTo>
                  <a:lnTo>
                    <a:pt x="122843" y="223519"/>
                  </a:lnTo>
                  <a:lnTo>
                    <a:pt x="114075" y="260349"/>
                  </a:lnTo>
                  <a:lnTo>
                    <a:pt x="114221" y="269239"/>
                  </a:lnTo>
                  <a:lnTo>
                    <a:pt x="127812" y="316229"/>
                  </a:lnTo>
                  <a:lnTo>
                    <a:pt x="150265" y="332739"/>
                  </a:lnTo>
                  <a:lnTo>
                    <a:pt x="154141" y="339089"/>
                  </a:lnTo>
                  <a:lnTo>
                    <a:pt x="154141" y="373379"/>
                  </a:lnTo>
                  <a:lnTo>
                    <a:pt x="148603" y="380999"/>
                  </a:lnTo>
                  <a:lnTo>
                    <a:pt x="141219" y="382269"/>
                  </a:lnTo>
                  <a:lnTo>
                    <a:pt x="107475" y="391159"/>
                  </a:lnTo>
                  <a:lnTo>
                    <a:pt x="61861" y="410209"/>
                  </a:lnTo>
                  <a:lnTo>
                    <a:pt x="36874" y="440689"/>
                  </a:lnTo>
                  <a:lnTo>
                    <a:pt x="32858" y="471169"/>
                  </a:lnTo>
                  <a:lnTo>
                    <a:pt x="159495" y="471169"/>
                  </a:lnTo>
                  <a:lnTo>
                    <a:pt x="154750" y="476249"/>
                  </a:lnTo>
                  <a:lnTo>
                    <a:pt x="150472" y="481329"/>
                  </a:lnTo>
                  <a:lnTo>
                    <a:pt x="146645" y="486409"/>
                  </a:lnTo>
                  <a:lnTo>
                    <a:pt x="143250" y="492759"/>
                  </a:lnTo>
                  <a:lnTo>
                    <a:pt x="142696" y="494029"/>
                  </a:lnTo>
                  <a:lnTo>
                    <a:pt x="141957" y="495299"/>
                  </a:lnTo>
                  <a:lnTo>
                    <a:pt x="128020" y="539749"/>
                  </a:lnTo>
                  <a:lnTo>
                    <a:pt x="123867" y="598169"/>
                  </a:lnTo>
                  <a:lnTo>
                    <a:pt x="722621" y="598169"/>
                  </a:lnTo>
                  <a:lnTo>
                    <a:pt x="722896" y="614679"/>
                  </a:lnTo>
                  <a:lnTo>
                    <a:pt x="722896" y="623569"/>
                  </a:lnTo>
                  <a:lnTo>
                    <a:pt x="719034" y="627379"/>
                  </a:lnTo>
                  <a:close/>
                </a:path>
                <a:path w="809625" h="627379">
                  <a:moveTo>
                    <a:pt x="629008" y="377189"/>
                  </a:moveTo>
                  <a:lnTo>
                    <a:pt x="531096" y="377189"/>
                  </a:lnTo>
                  <a:lnTo>
                    <a:pt x="537992" y="374649"/>
                  </a:lnTo>
                  <a:lnTo>
                    <a:pt x="545426" y="370839"/>
                  </a:lnTo>
                  <a:lnTo>
                    <a:pt x="553447" y="368299"/>
                  </a:lnTo>
                  <a:lnTo>
                    <a:pt x="562109" y="364489"/>
                  </a:lnTo>
                  <a:lnTo>
                    <a:pt x="570136" y="361949"/>
                  </a:lnTo>
                  <a:lnTo>
                    <a:pt x="578700" y="359409"/>
                  </a:lnTo>
                  <a:lnTo>
                    <a:pt x="587783" y="356869"/>
                  </a:lnTo>
                  <a:lnTo>
                    <a:pt x="597368" y="354329"/>
                  </a:lnTo>
                  <a:lnTo>
                    <a:pt x="586012" y="344169"/>
                  </a:lnTo>
                  <a:lnTo>
                    <a:pt x="563401" y="297179"/>
                  </a:lnTo>
                  <a:lnTo>
                    <a:pt x="559325" y="257809"/>
                  </a:lnTo>
                  <a:lnTo>
                    <a:pt x="560447" y="245109"/>
                  </a:lnTo>
                  <a:lnTo>
                    <a:pt x="572622" y="207009"/>
                  </a:lnTo>
                  <a:lnTo>
                    <a:pt x="606851" y="175259"/>
                  </a:lnTo>
                  <a:lnTo>
                    <a:pt x="645918" y="167639"/>
                  </a:lnTo>
                  <a:lnTo>
                    <a:pt x="667017" y="168909"/>
                  </a:lnTo>
                  <a:lnTo>
                    <a:pt x="684984" y="175259"/>
                  </a:lnTo>
                  <a:lnTo>
                    <a:pt x="699939" y="184149"/>
                  </a:lnTo>
                  <a:lnTo>
                    <a:pt x="712005" y="196849"/>
                  </a:lnTo>
                  <a:lnTo>
                    <a:pt x="713807" y="199389"/>
                  </a:lnTo>
                  <a:lnTo>
                    <a:pt x="645918" y="199389"/>
                  </a:lnTo>
                  <a:lnTo>
                    <a:pt x="632641" y="200659"/>
                  </a:lnTo>
                  <a:lnTo>
                    <a:pt x="600589" y="223519"/>
                  </a:lnTo>
                  <a:lnTo>
                    <a:pt x="591822" y="260349"/>
                  </a:lnTo>
                  <a:lnTo>
                    <a:pt x="591968" y="269239"/>
                  </a:lnTo>
                  <a:lnTo>
                    <a:pt x="605190" y="314959"/>
                  </a:lnTo>
                  <a:lnTo>
                    <a:pt x="627273" y="332739"/>
                  </a:lnTo>
                  <a:lnTo>
                    <a:pt x="631888" y="339089"/>
                  </a:lnTo>
                  <a:lnTo>
                    <a:pt x="631888" y="373379"/>
                  </a:lnTo>
                  <a:lnTo>
                    <a:pt x="629008" y="377189"/>
                  </a:lnTo>
                  <a:close/>
                </a:path>
                <a:path w="809625" h="627379">
                  <a:moveTo>
                    <a:pt x="159495" y="471169"/>
                  </a:moveTo>
                  <a:lnTo>
                    <a:pt x="118144" y="471169"/>
                  </a:lnTo>
                  <a:lnTo>
                    <a:pt x="122168" y="464819"/>
                  </a:lnTo>
                  <a:lnTo>
                    <a:pt x="126520" y="459739"/>
                  </a:lnTo>
                  <a:lnTo>
                    <a:pt x="131254" y="453389"/>
                  </a:lnTo>
                  <a:lnTo>
                    <a:pt x="176639" y="419099"/>
                  </a:lnTo>
                  <a:lnTo>
                    <a:pt x="234442" y="393699"/>
                  </a:lnTo>
                  <a:lnTo>
                    <a:pt x="225403" y="391159"/>
                  </a:lnTo>
                  <a:lnTo>
                    <a:pt x="215705" y="387349"/>
                  </a:lnTo>
                  <a:lnTo>
                    <a:pt x="205316" y="384809"/>
                  </a:lnTo>
                  <a:lnTo>
                    <a:pt x="194199" y="382269"/>
                  </a:lnTo>
                  <a:lnTo>
                    <a:pt x="187000" y="379729"/>
                  </a:lnTo>
                  <a:lnTo>
                    <a:pt x="182200" y="373379"/>
                  </a:lnTo>
                  <a:lnTo>
                    <a:pt x="182200" y="339089"/>
                  </a:lnTo>
                  <a:lnTo>
                    <a:pt x="186815" y="332739"/>
                  </a:lnTo>
                  <a:lnTo>
                    <a:pt x="193276" y="330199"/>
                  </a:lnTo>
                  <a:lnTo>
                    <a:pt x="201650" y="325119"/>
                  </a:lnTo>
                  <a:lnTo>
                    <a:pt x="219121" y="289559"/>
                  </a:lnTo>
                  <a:lnTo>
                    <a:pt x="222178" y="257809"/>
                  </a:lnTo>
                  <a:lnTo>
                    <a:pt x="221520" y="250189"/>
                  </a:lnTo>
                  <a:lnTo>
                    <a:pt x="201633" y="209549"/>
                  </a:lnTo>
                  <a:lnTo>
                    <a:pt x="168171" y="199389"/>
                  </a:lnTo>
                  <a:lnTo>
                    <a:pt x="236060" y="199389"/>
                  </a:lnTo>
                  <a:lnTo>
                    <a:pt x="253641" y="245109"/>
                  </a:lnTo>
                  <a:lnTo>
                    <a:pt x="254763" y="257809"/>
                  </a:lnTo>
                  <a:lnTo>
                    <a:pt x="254587" y="271779"/>
                  </a:lnTo>
                  <a:lnTo>
                    <a:pt x="245250" y="314959"/>
                  </a:lnTo>
                  <a:lnTo>
                    <a:pt x="216721" y="354329"/>
                  </a:lnTo>
                  <a:lnTo>
                    <a:pt x="226306" y="356869"/>
                  </a:lnTo>
                  <a:lnTo>
                    <a:pt x="235389" y="359409"/>
                  </a:lnTo>
                  <a:lnTo>
                    <a:pt x="243952" y="361949"/>
                  </a:lnTo>
                  <a:lnTo>
                    <a:pt x="251980" y="364489"/>
                  </a:lnTo>
                  <a:lnTo>
                    <a:pt x="260641" y="368299"/>
                  </a:lnTo>
                  <a:lnTo>
                    <a:pt x="268663" y="370839"/>
                  </a:lnTo>
                  <a:lnTo>
                    <a:pt x="276096" y="374649"/>
                  </a:lnTo>
                  <a:lnTo>
                    <a:pt x="282992" y="377189"/>
                  </a:lnTo>
                  <a:lnTo>
                    <a:pt x="363663" y="377189"/>
                  </a:lnTo>
                  <a:lnTo>
                    <a:pt x="363663" y="383539"/>
                  </a:lnTo>
                  <a:lnTo>
                    <a:pt x="358863" y="389889"/>
                  </a:lnTo>
                  <a:lnTo>
                    <a:pt x="351479" y="392429"/>
                  </a:lnTo>
                  <a:lnTo>
                    <a:pt x="282283" y="411479"/>
                  </a:lnTo>
                  <a:lnTo>
                    <a:pt x="228351" y="430529"/>
                  </a:lnTo>
                  <a:lnTo>
                    <a:pt x="187987" y="449579"/>
                  </a:lnTo>
                  <a:lnTo>
                    <a:pt x="159495" y="471169"/>
                  </a:lnTo>
                  <a:close/>
                </a:path>
                <a:path w="809625" h="627379">
                  <a:moveTo>
                    <a:pt x="809550" y="471169"/>
                  </a:moveTo>
                  <a:lnTo>
                    <a:pt x="781230" y="471169"/>
                  </a:lnTo>
                  <a:lnTo>
                    <a:pt x="779949" y="454659"/>
                  </a:lnTo>
                  <a:lnTo>
                    <a:pt x="777215" y="440689"/>
                  </a:lnTo>
                  <a:lnTo>
                    <a:pt x="752227" y="410209"/>
                  </a:lnTo>
                  <a:lnTo>
                    <a:pt x="706614" y="391159"/>
                  </a:lnTo>
                  <a:lnTo>
                    <a:pt x="665485" y="380999"/>
                  </a:lnTo>
                  <a:lnTo>
                    <a:pt x="659947" y="373379"/>
                  </a:lnTo>
                  <a:lnTo>
                    <a:pt x="659947" y="339089"/>
                  </a:lnTo>
                  <a:lnTo>
                    <a:pt x="663824" y="332739"/>
                  </a:lnTo>
                  <a:lnTo>
                    <a:pt x="670285" y="331469"/>
                  </a:lnTo>
                  <a:lnTo>
                    <a:pt x="678826" y="325119"/>
                  </a:lnTo>
                  <a:lnTo>
                    <a:pt x="696867" y="289559"/>
                  </a:lnTo>
                  <a:lnTo>
                    <a:pt x="699925" y="257809"/>
                  </a:lnTo>
                  <a:lnTo>
                    <a:pt x="699267" y="250189"/>
                  </a:lnTo>
                  <a:lnTo>
                    <a:pt x="679353" y="209549"/>
                  </a:lnTo>
                  <a:lnTo>
                    <a:pt x="645918" y="199389"/>
                  </a:lnTo>
                  <a:lnTo>
                    <a:pt x="713807" y="199389"/>
                  </a:lnTo>
                  <a:lnTo>
                    <a:pt x="731388" y="245109"/>
                  </a:lnTo>
                  <a:lnTo>
                    <a:pt x="732432" y="257809"/>
                  </a:lnTo>
                  <a:lnTo>
                    <a:pt x="732265" y="271779"/>
                  </a:lnTo>
                  <a:lnTo>
                    <a:pt x="722968" y="314959"/>
                  </a:lnTo>
                  <a:lnTo>
                    <a:pt x="694283" y="354329"/>
                  </a:lnTo>
                  <a:lnTo>
                    <a:pt x="726781" y="364489"/>
                  </a:lnTo>
                  <a:lnTo>
                    <a:pt x="773226" y="384809"/>
                  </a:lnTo>
                  <a:lnTo>
                    <a:pt x="801550" y="414019"/>
                  </a:lnTo>
                  <a:lnTo>
                    <a:pt x="809550" y="435609"/>
                  </a:lnTo>
                  <a:lnTo>
                    <a:pt x="809550" y="471169"/>
                  </a:lnTo>
                  <a:close/>
                </a:path>
              </a:pathLst>
            </a:custGeom>
            <a:solidFill>
              <a:srgbClr val="FF575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418133" y="7677747"/>
            <a:ext cx="3335020" cy="11398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8900"/>
              </a:lnSpc>
              <a:spcBef>
                <a:spcPts val="90"/>
              </a:spcBef>
            </a:pPr>
            <a:r>
              <a:rPr dirty="0" sz="2050" spc="130">
                <a:solidFill>
                  <a:srgbClr val="FFFFFF"/>
                </a:solidFill>
                <a:latin typeface="Microsoft Sans Serif"/>
                <a:cs typeface="Microsoft Sans Serif"/>
              </a:rPr>
              <a:t>Multi-national </a:t>
            </a:r>
            <a:r>
              <a:rPr dirty="0" sz="2050" spc="100">
                <a:solidFill>
                  <a:srgbClr val="FFFFFF"/>
                </a:solidFill>
                <a:latin typeface="Microsoft Sans Serif"/>
                <a:cs typeface="Microsoft Sans Serif"/>
              </a:rPr>
              <a:t>insurance </a:t>
            </a:r>
            <a:r>
              <a:rPr dirty="0" sz="2050" spc="10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050" spc="150">
                <a:solidFill>
                  <a:srgbClr val="FFFFFF"/>
                </a:solidFill>
                <a:latin typeface="Microsoft Sans Serif"/>
                <a:cs typeface="Microsoft Sans Serif"/>
              </a:rPr>
              <a:t>firm</a:t>
            </a:r>
            <a:r>
              <a:rPr dirty="0" sz="2050" spc="-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050" spc="60" b="1">
                <a:solidFill>
                  <a:srgbClr val="FFFFFF"/>
                </a:solidFill>
                <a:latin typeface="Trebuchet MS"/>
                <a:cs typeface="Trebuchet MS"/>
              </a:rPr>
              <a:t>leaks</a:t>
            </a:r>
            <a:r>
              <a:rPr dirty="0" sz="2050" spc="-13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50" spc="105" b="1">
                <a:solidFill>
                  <a:srgbClr val="FFFFFF"/>
                </a:solidFill>
                <a:latin typeface="Trebuchet MS"/>
                <a:cs typeface="Trebuchet MS"/>
              </a:rPr>
              <a:t>SSN’s</a:t>
            </a:r>
            <a:r>
              <a:rPr dirty="0" sz="2050" spc="-1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50" spc="45" b="1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050" spc="-13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50" spc="5" b="1">
                <a:solidFill>
                  <a:srgbClr val="FFFFFF"/>
                </a:solidFill>
                <a:latin typeface="Trebuchet MS"/>
                <a:cs typeface="Trebuchet MS"/>
              </a:rPr>
              <a:t>clients, </a:t>
            </a:r>
            <a:r>
              <a:rPr dirty="0" sz="2050" spc="-60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50" spc="105">
                <a:solidFill>
                  <a:srgbClr val="FFFFFF"/>
                </a:solidFill>
                <a:latin typeface="Microsoft Sans Serif"/>
                <a:cs typeface="Microsoft Sans Serif"/>
              </a:rPr>
              <a:t>due</a:t>
            </a:r>
            <a:r>
              <a:rPr dirty="0" sz="2050" spc="-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050" spc="175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2050" spc="-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050" spc="95">
                <a:solidFill>
                  <a:srgbClr val="FFFFFF"/>
                </a:solidFill>
                <a:latin typeface="Microsoft Sans Serif"/>
                <a:cs typeface="Microsoft Sans Serif"/>
              </a:rPr>
              <a:t>missing</a:t>
            </a:r>
            <a:r>
              <a:rPr dirty="0" sz="2050" spc="-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050" spc="114">
                <a:solidFill>
                  <a:srgbClr val="FFFFFF"/>
                </a:solidFill>
                <a:latin typeface="Microsoft Sans Serif"/>
                <a:cs typeface="Microsoft Sans Serif"/>
              </a:rPr>
              <a:t>flags</a:t>
            </a:r>
            <a:endParaRPr sz="205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191784" y="8997991"/>
            <a:ext cx="10626725" cy="0"/>
          </a:xfrm>
          <a:custGeom>
            <a:avLst/>
            <a:gdLst/>
            <a:ahLst/>
            <a:cxnLst/>
            <a:rect l="l" t="t" r="r" b="b"/>
            <a:pathLst>
              <a:path w="10626725" h="0">
                <a:moveTo>
                  <a:pt x="10626497" y="0"/>
                </a:moveTo>
                <a:lnTo>
                  <a:pt x="0" y="0"/>
                </a:lnTo>
              </a:path>
            </a:pathLst>
          </a:custGeom>
          <a:ln w="76199">
            <a:solidFill>
              <a:srgbClr val="FF575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493186" y="7894106"/>
            <a:ext cx="10337800" cy="977900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dirty="0" sz="2700" spc="70">
                <a:solidFill>
                  <a:srgbClr val="FFFFFF"/>
                </a:solidFill>
                <a:latin typeface="Microsoft Sans Serif"/>
                <a:cs typeface="Microsoft Sans Serif"/>
              </a:rPr>
              <a:t>Yesterday’s</a:t>
            </a:r>
            <a:r>
              <a:rPr dirty="0" sz="2700" spc="-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65">
                <a:solidFill>
                  <a:srgbClr val="FFFFFF"/>
                </a:solidFill>
                <a:latin typeface="Microsoft Sans Serif"/>
                <a:cs typeface="Microsoft Sans Serif"/>
              </a:rPr>
              <a:t>tech</a:t>
            </a:r>
            <a:r>
              <a:rPr dirty="0" sz="2700" spc="-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85">
                <a:solidFill>
                  <a:srgbClr val="FFFFFF"/>
                </a:solidFill>
                <a:latin typeface="Microsoft Sans Serif"/>
                <a:cs typeface="Microsoft Sans Serif"/>
              </a:rPr>
              <a:t>cannot</a:t>
            </a:r>
            <a:r>
              <a:rPr dirty="0" sz="2700" spc="-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75">
                <a:solidFill>
                  <a:srgbClr val="FFFFFF"/>
                </a:solidFill>
                <a:latin typeface="Microsoft Sans Serif"/>
                <a:cs typeface="Microsoft Sans Serif"/>
              </a:rPr>
              <a:t>keep</a:t>
            </a:r>
            <a:r>
              <a:rPr dirty="0" sz="2700" spc="-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55">
                <a:solidFill>
                  <a:srgbClr val="FFFFFF"/>
                </a:solidFill>
                <a:latin typeface="Microsoft Sans Serif"/>
                <a:cs typeface="Microsoft Sans Serif"/>
              </a:rPr>
              <a:t>pace</a:t>
            </a:r>
            <a:r>
              <a:rPr dirty="0" sz="2700" spc="-5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-15" b="1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2700" spc="-15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25" b="1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700" spc="-15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20" b="1">
                <a:solidFill>
                  <a:srgbClr val="FFFFFF"/>
                </a:solidFill>
                <a:latin typeface="Trebuchet MS"/>
                <a:cs typeface="Trebuchet MS"/>
              </a:rPr>
              <a:t>scale,</a:t>
            </a:r>
            <a:r>
              <a:rPr dirty="0" sz="2700" spc="-15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5" b="1">
                <a:solidFill>
                  <a:srgbClr val="FFFFFF"/>
                </a:solidFill>
                <a:latin typeface="Trebuchet MS"/>
                <a:cs typeface="Trebuchet MS"/>
              </a:rPr>
              <a:t>threats,</a:t>
            </a:r>
            <a:r>
              <a:rPr dirty="0" sz="2700" spc="-15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55" b="1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endParaRPr sz="2700">
              <a:latin typeface="Trebuchet MS"/>
              <a:cs typeface="Trebuchet MS"/>
            </a:endParaRPr>
          </a:p>
          <a:p>
            <a:pPr marL="4505960">
              <a:lnSpc>
                <a:spcPct val="100000"/>
              </a:lnSpc>
              <a:spcBef>
                <a:spcPts val="509"/>
              </a:spcBef>
            </a:pPr>
            <a:r>
              <a:rPr dirty="0" sz="2700" spc="135" b="1">
                <a:solidFill>
                  <a:srgbClr val="FFFFFF"/>
                </a:solidFill>
                <a:latin typeface="Trebuchet MS"/>
                <a:cs typeface="Trebuchet MS"/>
              </a:rPr>
              <a:t>demands</a:t>
            </a:r>
            <a:r>
              <a:rPr dirty="0" sz="2700" spc="-1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30" b="1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700" spc="-1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40" b="1">
                <a:solidFill>
                  <a:srgbClr val="FFFFFF"/>
                </a:solidFill>
                <a:latin typeface="Trebuchet MS"/>
                <a:cs typeface="Trebuchet MS"/>
              </a:rPr>
              <a:t>today’s</a:t>
            </a:r>
            <a:r>
              <a:rPr dirty="0" sz="2700" spc="-1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70" b="1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2700" spc="-1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35" b="1">
                <a:solidFill>
                  <a:srgbClr val="FFFFFF"/>
                </a:solidFill>
                <a:latin typeface="Trebuchet MS"/>
                <a:cs typeface="Trebuchet MS"/>
              </a:rPr>
              <a:t>economy.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86844" y="4095562"/>
            <a:ext cx="3281045" cy="221996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50" spc="70" b="1">
                <a:solidFill>
                  <a:srgbClr val="FFFFFF"/>
                </a:solidFill>
                <a:latin typeface="Trebuchet MS"/>
                <a:cs typeface="Trebuchet MS"/>
              </a:rPr>
              <a:t>Leaks</a:t>
            </a:r>
            <a:endParaRPr sz="2650">
              <a:latin typeface="Trebuchet MS"/>
              <a:cs typeface="Trebuchet MS"/>
            </a:endParaRPr>
          </a:p>
          <a:p>
            <a:pPr marL="12700" marR="5080">
              <a:lnSpc>
                <a:spcPct val="117900"/>
              </a:lnSpc>
              <a:spcBef>
                <a:spcPts val="1685"/>
              </a:spcBef>
            </a:pPr>
            <a:r>
              <a:rPr dirty="0" sz="1750" spc="135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dirty="0" sz="1750" spc="-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50" spc="35" b="1">
                <a:solidFill>
                  <a:srgbClr val="FFFFFF"/>
                </a:solidFill>
                <a:latin typeface="Trebuchet MS"/>
                <a:cs typeface="Trebuchet MS"/>
              </a:rPr>
              <a:t>unknowingly</a:t>
            </a:r>
            <a:r>
              <a:rPr dirty="0" sz="1750" spc="-114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50" spc="30" b="1">
                <a:solidFill>
                  <a:srgbClr val="FFFFFF"/>
                </a:solidFill>
                <a:latin typeface="Trebuchet MS"/>
                <a:cs typeface="Trebuchet MS"/>
              </a:rPr>
              <a:t>transferred </a:t>
            </a:r>
            <a:r>
              <a:rPr dirty="0" sz="1750" spc="-509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50" spc="-5" b="1">
                <a:solidFill>
                  <a:srgbClr val="FFFFFF"/>
                </a:solidFill>
                <a:latin typeface="Trebuchet MS"/>
                <a:cs typeface="Trebuchet MS"/>
              </a:rPr>
              <a:t>further </a:t>
            </a:r>
            <a:r>
              <a:rPr dirty="0" sz="1750" spc="70" b="1">
                <a:solidFill>
                  <a:srgbClr val="FFFFFF"/>
                </a:solidFill>
                <a:latin typeface="Trebuchet MS"/>
                <a:cs typeface="Trebuchet MS"/>
              </a:rPr>
              <a:t>downstream </a:t>
            </a:r>
            <a:r>
              <a:rPr dirty="0" sz="1750" spc="145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dirty="0" sz="1750" spc="110">
                <a:solidFill>
                  <a:srgbClr val="FFFFFF"/>
                </a:solidFill>
                <a:latin typeface="Microsoft Sans Serif"/>
                <a:cs typeface="Microsoft Sans Serif"/>
              </a:rPr>
              <a:t>other </a:t>
            </a:r>
            <a:r>
              <a:rPr dirty="0" sz="1750" spc="114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50" spc="95">
                <a:solidFill>
                  <a:srgbClr val="FFFFFF"/>
                </a:solidFill>
                <a:latin typeface="Microsoft Sans Serif"/>
                <a:cs typeface="Microsoft Sans Serif"/>
              </a:rPr>
              <a:t>unauthorized parties </a:t>
            </a:r>
            <a:r>
              <a:rPr dirty="0" sz="1750" spc="75">
                <a:solidFill>
                  <a:srgbClr val="FFFFFF"/>
                </a:solidFill>
                <a:latin typeface="Microsoft Sans Serif"/>
                <a:cs typeface="Microsoft Sans Serif"/>
              </a:rPr>
              <a:t>such </a:t>
            </a:r>
            <a:r>
              <a:rPr dirty="0" sz="1750" spc="70">
                <a:solidFill>
                  <a:srgbClr val="FFFFFF"/>
                </a:solidFill>
                <a:latin typeface="Microsoft Sans Serif"/>
                <a:cs typeface="Microsoft Sans Serif"/>
              </a:rPr>
              <a:t>as </a:t>
            </a:r>
            <a:r>
              <a:rPr dirty="0" sz="1750" spc="7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50" spc="110">
                <a:solidFill>
                  <a:srgbClr val="FFFFFF"/>
                </a:solidFill>
                <a:latin typeface="Microsoft Sans Serif"/>
                <a:cs typeface="Microsoft Sans Serif"/>
              </a:rPr>
              <a:t>competitors </a:t>
            </a:r>
            <a:r>
              <a:rPr dirty="0" sz="1750" spc="575">
                <a:solidFill>
                  <a:srgbClr val="FFFFFF"/>
                </a:solidFill>
                <a:latin typeface="Microsoft Sans Serif"/>
                <a:cs typeface="Microsoft Sans Serif"/>
              </a:rPr>
              <a:t>— </a:t>
            </a:r>
            <a:r>
              <a:rPr dirty="0" sz="1750" spc="10">
                <a:solidFill>
                  <a:srgbClr val="FFFFFF"/>
                </a:solidFill>
                <a:latin typeface="Microsoft Sans Serif"/>
                <a:cs typeface="Microsoft Sans Serif"/>
              </a:rPr>
              <a:t>ie. </a:t>
            </a:r>
            <a:r>
              <a:rPr dirty="0" sz="1750" spc="35">
                <a:solidFill>
                  <a:srgbClr val="FFFFFF"/>
                </a:solidFill>
                <a:latin typeface="Microsoft Sans Serif"/>
                <a:cs typeface="Microsoft Sans Serif"/>
              </a:rPr>
              <a:t>leaks. </a:t>
            </a:r>
            <a:r>
              <a:rPr dirty="0" sz="1750" spc="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50" spc="100">
                <a:solidFill>
                  <a:srgbClr val="FFFFFF"/>
                </a:solidFill>
                <a:latin typeface="Microsoft Sans Serif"/>
                <a:cs typeface="Microsoft Sans Serif"/>
              </a:rPr>
              <a:t>critical</a:t>
            </a:r>
            <a:r>
              <a:rPr dirty="0" sz="1750" spc="-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50" spc="110">
                <a:solidFill>
                  <a:srgbClr val="FFFFFF"/>
                </a:solidFill>
                <a:latin typeface="Microsoft Sans Serif"/>
                <a:cs typeface="Microsoft Sans Serif"/>
              </a:rPr>
              <a:t>strategy</a:t>
            </a:r>
            <a:r>
              <a:rPr dirty="0" sz="1750" spc="-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50" spc="100">
                <a:solidFill>
                  <a:srgbClr val="FFFFFF"/>
                </a:solidFill>
                <a:latin typeface="Microsoft Sans Serif"/>
                <a:cs typeface="Microsoft Sans Serif"/>
              </a:rPr>
              <a:t>implications</a:t>
            </a:r>
            <a:endParaRPr sz="175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53524" y="4095562"/>
            <a:ext cx="3239135" cy="25342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50" spc="35" b="1">
                <a:solidFill>
                  <a:srgbClr val="FFFFFF"/>
                </a:solidFill>
                <a:latin typeface="Trebuchet MS"/>
                <a:cs typeface="Trebuchet MS"/>
              </a:rPr>
              <a:t>Internal</a:t>
            </a:r>
            <a:r>
              <a:rPr dirty="0" sz="2650" spc="-18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85" b="1">
                <a:solidFill>
                  <a:srgbClr val="FFFFFF"/>
                </a:solidFill>
                <a:latin typeface="Trebuchet MS"/>
                <a:cs typeface="Trebuchet MS"/>
              </a:rPr>
              <a:t>Confusion</a:t>
            </a:r>
            <a:endParaRPr sz="2650">
              <a:latin typeface="Trebuchet MS"/>
              <a:cs typeface="Trebuchet MS"/>
            </a:endParaRPr>
          </a:p>
          <a:p>
            <a:pPr marL="12700" marR="5080">
              <a:lnSpc>
                <a:spcPct val="117900"/>
              </a:lnSpc>
              <a:spcBef>
                <a:spcPts val="1685"/>
              </a:spcBef>
            </a:pPr>
            <a:r>
              <a:rPr dirty="0" sz="1750" spc="114">
                <a:solidFill>
                  <a:srgbClr val="FFFFFF"/>
                </a:solidFill>
                <a:latin typeface="Microsoft Sans Serif"/>
                <a:cs typeface="Microsoft Sans Serif"/>
              </a:rPr>
              <a:t>Constant </a:t>
            </a:r>
            <a:r>
              <a:rPr dirty="0" sz="1750" spc="125">
                <a:solidFill>
                  <a:srgbClr val="FFFFFF"/>
                </a:solidFill>
                <a:latin typeface="Microsoft Sans Serif"/>
                <a:cs typeface="Microsoft Sans Serif"/>
              </a:rPr>
              <a:t>back </a:t>
            </a:r>
            <a:r>
              <a:rPr dirty="0" sz="1750" spc="15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dirty="0" sz="1750" spc="130">
                <a:solidFill>
                  <a:srgbClr val="FFFFFF"/>
                </a:solidFill>
                <a:latin typeface="Microsoft Sans Serif"/>
                <a:cs typeface="Microsoft Sans Serif"/>
              </a:rPr>
              <a:t>forth </a:t>
            </a:r>
            <a:r>
              <a:rPr dirty="0" sz="1750" spc="1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50" spc="10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dirty="0" sz="1750" spc="-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50" spc="100">
                <a:solidFill>
                  <a:srgbClr val="FFFFFF"/>
                </a:solidFill>
                <a:latin typeface="Microsoft Sans Serif"/>
                <a:cs typeface="Microsoft Sans Serif"/>
              </a:rPr>
              <a:t>development</a:t>
            </a:r>
            <a:r>
              <a:rPr dirty="0" sz="1750" spc="-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50" spc="90">
                <a:solidFill>
                  <a:srgbClr val="FFFFFF"/>
                </a:solidFill>
                <a:latin typeface="Microsoft Sans Serif"/>
                <a:cs typeface="Microsoft Sans Serif"/>
              </a:rPr>
              <a:t>teams, </a:t>
            </a:r>
            <a:r>
              <a:rPr dirty="0" sz="1750" spc="-4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50" spc="-65">
                <a:solidFill>
                  <a:srgbClr val="FFFFFF"/>
                </a:solidFill>
                <a:latin typeface="Microsoft Sans Serif"/>
                <a:cs typeface="Microsoft Sans Serif"/>
              </a:rPr>
              <a:t>SMEs, </a:t>
            </a:r>
            <a:r>
              <a:rPr dirty="0" sz="1750" spc="60">
                <a:solidFill>
                  <a:srgbClr val="FFFFFF"/>
                </a:solidFill>
                <a:latin typeface="Microsoft Sans Serif"/>
                <a:cs typeface="Microsoft Sans Serif"/>
              </a:rPr>
              <a:t>legal, </a:t>
            </a:r>
            <a:r>
              <a:rPr dirty="0" sz="1750" spc="130">
                <a:solidFill>
                  <a:srgbClr val="FFFFFF"/>
                </a:solidFill>
                <a:latin typeface="Microsoft Sans Serif"/>
                <a:cs typeface="Microsoft Sans Serif"/>
              </a:rPr>
              <a:t>management, </a:t>
            </a:r>
            <a:r>
              <a:rPr dirty="0" sz="1750" spc="145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dirty="0" sz="1750" spc="-4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50" spc="130">
                <a:solidFill>
                  <a:srgbClr val="FFFFFF"/>
                </a:solidFill>
                <a:latin typeface="Microsoft Sans Serif"/>
                <a:cs typeface="Microsoft Sans Serif"/>
              </a:rPr>
              <a:t>obtain </a:t>
            </a:r>
            <a:r>
              <a:rPr dirty="0" sz="1750" spc="100">
                <a:solidFill>
                  <a:srgbClr val="FFFFFF"/>
                </a:solidFill>
                <a:latin typeface="Microsoft Sans Serif"/>
                <a:cs typeface="Microsoft Sans Serif"/>
              </a:rPr>
              <a:t>critical </a:t>
            </a:r>
            <a:r>
              <a:rPr dirty="0" sz="1750" spc="114">
                <a:solidFill>
                  <a:srgbClr val="FFFFFF"/>
                </a:solidFill>
                <a:latin typeface="Microsoft Sans Serif"/>
                <a:cs typeface="Microsoft Sans Serif"/>
              </a:rPr>
              <a:t>context </a:t>
            </a:r>
            <a:r>
              <a:rPr dirty="0" sz="1750" spc="11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dirty="0" sz="1750" spc="114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50" spc="130">
                <a:solidFill>
                  <a:srgbClr val="FFFFFF"/>
                </a:solidFill>
                <a:latin typeface="Microsoft Sans Serif"/>
                <a:cs typeface="Microsoft Sans Serif"/>
              </a:rPr>
              <a:t>data. </a:t>
            </a:r>
            <a:r>
              <a:rPr dirty="0" sz="1750" spc="65">
                <a:solidFill>
                  <a:srgbClr val="FFFFFF"/>
                </a:solidFill>
                <a:latin typeface="Microsoft Sans Serif"/>
                <a:cs typeface="Microsoft Sans Serif"/>
              </a:rPr>
              <a:t>Arduous </a:t>
            </a:r>
            <a:r>
              <a:rPr dirty="0" sz="1750" spc="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50" spc="85">
                <a:solidFill>
                  <a:srgbClr val="FFFFFF"/>
                </a:solidFill>
                <a:latin typeface="Microsoft Sans Serif"/>
                <a:cs typeface="Microsoft Sans Serif"/>
              </a:rPr>
              <a:t>synchronization</a:t>
            </a:r>
            <a:r>
              <a:rPr dirty="0" sz="1750" spc="-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50" spc="65">
                <a:solidFill>
                  <a:srgbClr val="FFFFFF"/>
                </a:solidFill>
                <a:latin typeface="Microsoft Sans Serif"/>
                <a:cs typeface="Microsoft Sans Serif"/>
              </a:rPr>
              <a:t>process</a:t>
            </a:r>
            <a:endParaRPr sz="175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620203" y="4095562"/>
            <a:ext cx="3215005" cy="25342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50" spc="155" b="1">
                <a:solidFill>
                  <a:srgbClr val="FFFFFF"/>
                </a:solidFill>
                <a:latin typeface="Trebuchet MS"/>
                <a:cs typeface="Trebuchet MS"/>
              </a:rPr>
              <a:t>Wasted</a:t>
            </a:r>
            <a:r>
              <a:rPr dirty="0" sz="2650" spc="-1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60" b="1">
                <a:solidFill>
                  <a:srgbClr val="FFFFFF"/>
                </a:solidFill>
                <a:latin typeface="Trebuchet MS"/>
                <a:cs typeface="Trebuchet MS"/>
              </a:rPr>
              <a:t>Resources</a:t>
            </a:r>
            <a:endParaRPr sz="2650">
              <a:latin typeface="Trebuchet MS"/>
              <a:cs typeface="Trebuchet MS"/>
            </a:endParaRPr>
          </a:p>
          <a:p>
            <a:pPr marL="12700" marR="5080">
              <a:lnSpc>
                <a:spcPct val="117900"/>
              </a:lnSpc>
              <a:spcBef>
                <a:spcPts val="1685"/>
              </a:spcBef>
            </a:pPr>
            <a:r>
              <a:rPr dirty="0" sz="1750" spc="50">
                <a:solidFill>
                  <a:srgbClr val="FFFFFF"/>
                </a:solidFill>
                <a:latin typeface="Microsoft Sans Serif"/>
                <a:cs typeface="Microsoft Sans Serif"/>
              </a:rPr>
              <a:t>Firms </a:t>
            </a:r>
            <a:r>
              <a:rPr dirty="0" sz="1750" spc="125">
                <a:solidFill>
                  <a:srgbClr val="FFFFFF"/>
                </a:solidFill>
                <a:latin typeface="Microsoft Sans Serif"/>
                <a:cs typeface="Microsoft Sans Serif"/>
              </a:rPr>
              <a:t>must stand </a:t>
            </a:r>
            <a:r>
              <a:rPr dirty="0" sz="1750" spc="114">
                <a:solidFill>
                  <a:srgbClr val="FFFFFF"/>
                </a:solidFill>
                <a:latin typeface="Microsoft Sans Serif"/>
                <a:cs typeface="Microsoft Sans Serif"/>
              </a:rPr>
              <a:t>up </a:t>
            </a:r>
            <a:r>
              <a:rPr dirty="0" sz="1750" spc="17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dirty="0" sz="1750" spc="17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50" spc="95">
                <a:solidFill>
                  <a:srgbClr val="FFFFFF"/>
                </a:solidFill>
                <a:latin typeface="Microsoft Sans Serif"/>
                <a:cs typeface="Microsoft Sans Serif"/>
              </a:rPr>
              <a:t>governance </a:t>
            </a:r>
            <a:r>
              <a:rPr dirty="0" sz="1750" spc="125">
                <a:solidFill>
                  <a:srgbClr val="FFFFFF"/>
                </a:solidFill>
                <a:latin typeface="Microsoft Sans Serif"/>
                <a:cs typeface="Microsoft Sans Serif"/>
              </a:rPr>
              <a:t>teams </a:t>
            </a:r>
            <a:r>
              <a:rPr dirty="0" sz="1750" spc="145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dirty="0" sz="1750" spc="1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50" spc="105">
                <a:solidFill>
                  <a:srgbClr val="FFFFFF"/>
                </a:solidFill>
                <a:latin typeface="Microsoft Sans Serif"/>
                <a:cs typeface="Microsoft Sans Serif"/>
              </a:rPr>
              <a:t>manually</a:t>
            </a:r>
            <a:r>
              <a:rPr dirty="0" sz="1750" spc="-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50" spc="125">
                <a:solidFill>
                  <a:srgbClr val="FFFFFF"/>
                </a:solidFill>
                <a:latin typeface="Microsoft Sans Serif"/>
                <a:cs typeface="Microsoft Sans Serif"/>
              </a:rPr>
              <a:t>track</a:t>
            </a:r>
            <a:r>
              <a:rPr dirty="0" sz="1750" spc="-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50" spc="17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dirty="0" sz="1750" spc="-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50" spc="50">
                <a:solidFill>
                  <a:srgbClr val="FFFFFF"/>
                </a:solidFill>
                <a:latin typeface="Microsoft Sans Serif"/>
                <a:cs typeface="Microsoft Sans Serif"/>
              </a:rPr>
              <a:t>lifecycle, </a:t>
            </a:r>
            <a:r>
              <a:rPr dirty="0" sz="1750" spc="-4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50" spc="125">
                <a:solidFill>
                  <a:srgbClr val="FFFFFF"/>
                </a:solidFill>
                <a:latin typeface="Microsoft Sans Serif"/>
                <a:cs typeface="Microsoft Sans Serif"/>
              </a:rPr>
              <a:t>monitor </a:t>
            </a:r>
            <a:r>
              <a:rPr dirty="0" sz="1750" spc="100">
                <a:solidFill>
                  <a:srgbClr val="FFFFFF"/>
                </a:solidFill>
                <a:latin typeface="Microsoft Sans Serif"/>
                <a:cs typeface="Microsoft Sans Serif"/>
              </a:rPr>
              <a:t>rights </a:t>
            </a:r>
            <a:r>
              <a:rPr dirty="0" sz="1750" spc="15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dirty="0" sz="1750" spc="15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50" spc="65">
                <a:solidFill>
                  <a:srgbClr val="FFFFFF"/>
                </a:solidFill>
                <a:latin typeface="Microsoft Sans Serif"/>
                <a:cs typeface="Microsoft Sans Serif"/>
              </a:rPr>
              <a:t>permissions </a:t>
            </a:r>
            <a:r>
              <a:rPr dirty="0" sz="1750" spc="105">
                <a:solidFill>
                  <a:srgbClr val="FFFFFF"/>
                </a:solidFill>
                <a:latin typeface="Microsoft Sans Serif"/>
                <a:cs typeface="Microsoft Sans Serif"/>
              </a:rPr>
              <a:t>information, </a:t>
            </a:r>
            <a:r>
              <a:rPr dirty="0" sz="1750" spc="15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dirty="0" sz="1750" spc="-4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50" spc="110">
                <a:solidFill>
                  <a:srgbClr val="FFFFFF"/>
                </a:solidFill>
                <a:latin typeface="Microsoft Sans Serif"/>
                <a:cs typeface="Microsoft Sans Serif"/>
              </a:rPr>
              <a:t>limit</a:t>
            </a:r>
            <a:r>
              <a:rPr dirty="0" sz="1750" spc="-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50" spc="114">
                <a:solidFill>
                  <a:srgbClr val="FFFFFF"/>
                </a:solidFill>
                <a:latin typeface="Microsoft Sans Serif"/>
                <a:cs typeface="Microsoft Sans Serif"/>
              </a:rPr>
              <a:t>corporate</a:t>
            </a:r>
            <a:r>
              <a:rPr dirty="0" sz="1750" spc="-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50" spc="80">
                <a:solidFill>
                  <a:srgbClr val="FFFFFF"/>
                </a:solidFill>
                <a:latin typeface="Microsoft Sans Serif"/>
                <a:cs typeface="Microsoft Sans Serif"/>
              </a:rPr>
              <a:t>liability</a:t>
            </a:r>
            <a:endParaRPr sz="175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586883" y="4095562"/>
            <a:ext cx="3152775" cy="25342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50" spc="100" b="1">
                <a:solidFill>
                  <a:srgbClr val="FFFFFF"/>
                </a:solidFill>
                <a:latin typeface="Trebuchet MS"/>
                <a:cs typeface="Trebuchet MS"/>
              </a:rPr>
              <a:t>Missed</a:t>
            </a:r>
            <a:r>
              <a:rPr dirty="0" sz="2650" spc="-18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25" b="1">
                <a:solidFill>
                  <a:srgbClr val="FFFFFF"/>
                </a:solidFill>
                <a:latin typeface="Trebuchet MS"/>
                <a:cs typeface="Trebuchet MS"/>
              </a:rPr>
              <a:t>Revenue</a:t>
            </a:r>
            <a:endParaRPr sz="2650">
              <a:latin typeface="Trebuchet MS"/>
              <a:cs typeface="Trebuchet MS"/>
            </a:endParaRPr>
          </a:p>
          <a:p>
            <a:pPr marL="12700" marR="5080">
              <a:lnSpc>
                <a:spcPct val="117900"/>
              </a:lnSpc>
              <a:spcBef>
                <a:spcPts val="1685"/>
              </a:spcBef>
            </a:pPr>
            <a:r>
              <a:rPr dirty="0" sz="1750" spc="40">
                <a:solidFill>
                  <a:srgbClr val="FFFFFF"/>
                </a:solidFill>
                <a:latin typeface="Microsoft Sans Serif"/>
                <a:cs typeface="Microsoft Sans Serif"/>
              </a:rPr>
              <a:t>Poor</a:t>
            </a:r>
            <a:r>
              <a:rPr dirty="0" sz="1750" spc="-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50" spc="90">
                <a:solidFill>
                  <a:srgbClr val="FFFFFF"/>
                </a:solidFill>
                <a:latin typeface="Microsoft Sans Serif"/>
                <a:cs typeface="Microsoft Sans Serif"/>
              </a:rPr>
              <a:t>guardrails</a:t>
            </a:r>
            <a:r>
              <a:rPr dirty="0" sz="1750" spc="-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50" spc="70">
                <a:solidFill>
                  <a:srgbClr val="FFFFFF"/>
                </a:solidFill>
                <a:latin typeface="Microsoft Sans Serif"/>
                <a:cs typeface="Microsoft Sans Serif"/>
              </a:rPr>
              <a:t>leads</a:t>
            </a:r>
            <a:r>
              <a:rPr dirty="0" sz="1750" spc="-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50" spc="145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1750" spc="-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50" spc="105">
                <a:solidFill>
                  <a:srgbClr val="FFFFFF"/>
                </a:solidFill>
                <a:latin typeface="Microsoft Sans Serif"/>
                <a:cs typeface="Microsoft Sans Serif"/>
              </a:rPr>
              <a:t>poor </a:t>
            </a:r>
            <a:r>
              <a:rPr dirty="0" sz="1750" spc="-4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50" spc="100">
                <a:solidFill>
                  <a:srgbClr val="FFFFFF"/>
                </a:solidFill>
                <a:latin typeface="Microsoft Sans Serif"/>
                <a:cs typeface="Microsoft Sans Serif"/>
              </a:rPr>
              <a:t>quality </a:t>
            </a:r>
            <a:r>
              <a:rPr dirty="0" sz="1750" spc="130">
                <a:solidFill>
                  <a:srgbClr val="FFFFFF"/>
                </a:solidFill>
                <a:latin typeface="Microsoft Sans Serif"/>
                <a:cs typeface="Microsoft Sans Serif"/>
              </a:rPr>
              <a:t>data. </a:t>
            </a:r>
            <a:r>
              <a:rPr dirty="0" sz="1750" spc="100">
                <a:solidFill>
                  <a:srgbClr val="FFFFFF"/>
                </a:solidFill>
                <a:latin typeface="Microsoft Sans Serif"/>
                <a:cs typeface="Microsoft Sans Serif"/>
              </a:rPr>
              <a:t>Hampers </a:t>
            </a:r>
            <a:r>
              <a:rPr dirty="0" sz="1750" spc="10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50" spc="100">
                <a:solidFill>
                  <a:srgbClr val="FFFFFF"/>
                </a:solidFill>
                <a:latin typeface="Microsoft Sans Serif"/>
                <a:cs typeface="Microsoft Sans Serif"/>
              </a:rPr>
              <a:t>internal </a:t>
            </a:r>
            <a:r>
              <a:rPr dirty="0" sz="1750" spc="85">
                <a:solidFill>
                  <a:srgbClr val="FFFFFF"/>
                </a:solidFill>
                <a:latin typeface="Microsoft Sans Serif"/>
                <a:cs typeface="Microsoft Sans Serif"/>
              </a:rPr>
              <a:t>models </a:t>
            </a:r>
            <a:r>
              <a:rPr dirty="0" sz="1750" spc="114">
                <a:solidFill>
                  <a:srgbClr val="FFFFFF"/>
                </a:solidFill>
                <a:latin typeface="Microsoft Sans Serif"/>
                <a:cs typeface="Microsoft Sans Serif"/>
              </a:rPr>
              <a:t>with </a:t>
            </a:r>
            <a:r>
              <a:rPr dirty="0" sz="1750" spc="1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50" spc="90">
                <a:solidFill>
                  <a:srgbClr val="FFFFFF"/>
                </a:solidFill>
                <a:latin typeface="Microsoft Sans Serif"/>
                <a:cs typeface="Microsoft Sans Serif"/>
              </a:rPr>
              <a:t>hallucinations </a:t>
            </a:r>
            <a:r>
              <a:rPr dirty="0" sz="1750" spc="15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dirty="0" sz="1750" spc="40">
                <a:solidFill>
                  <a:srgbClr val="FFFFFF"/>
                </a:solidFill>
                <a:latin typeface="Microsoft Sans Serif"/>
                <a:cs typeface="Microsoft Sans Serif"/>
              </a:rPr>
              <a:t>biases, </a:t>
            </a:r>
            <a:r>
              <a:rPr dirty="0" sz="1750" spc="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50" spc="15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dirty="0" sz="1750" spc="70">
                <a:solidFill>
                  <a:srgbClr val="FFFFFF"/>
                </a:solidFill>
                <a:latin typeface="Microsoft Sans Serif"/>
                <a:cs typeface="Microsoft Sans Serif"/>
              </a:rPr>
              <a:t>blocks </a:t>
            </a:r>
            <a:r>
              <a:rPr dirty="0" sz="1750" spc="85">
                <a:solidFill>
                  <a:srgbClr val="FFFFFF"/>
                </a:solidFill>
                <a:latin typeface="Microsoft Sans Serif"/>
                <a:cs typeface="Microsoft Sans Serif"/>
              </a:rPr>
              <a:t>external </a:t>
            </a:r>
            <a:r>
              <a:rPr dirty="0" sz="1750" spc="9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50" spc="100">
                <a:solidFill>
                  <a:srgbClr val="FFFFFF"/>
                </a:solidFill>
                <a:latin typeface="Microsoft Sans Serif"/>
                <a:cs typeface="Microsoft Sans Serif"/>
              </a:rPr>
              <a:t>commercialization</a:t>
            </a:r>
            <a:endParaRPr sz="175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28700" y="4171942"/>
            <a:ext cx="442595" cy="441959"/>
          </a:xfrm>
          <a:custGeom>
            <a:avLst/>
            <a:gdLst/>
            <a:ahLst/>
            <a:cxnLst/>
            <a:rect l="l" t="t" r="r" b="b"/>
            <a:pathLst>
              <a:path w="442594" h="441960">
                <a:moveTo>
                  <a:pt x="221035" y="441477"/>
                </a:moveTo>
                <a:lnTo>
                  <a:pt x="176488" y="436993"/>
                </a:lnTo>
                <a:lnTo>
                  <a:pt x="134997" y="424131"/>
                </a:lnTo>
                <a:lnTo>
                  <a:pt x="97451" y="403779"/>
                </a:lnTo>
                <a:lnTo>
                  <a:pt x="64739" y="376825"/>
                </a:lnTo>
                <a:lnTo>
                  <a:pt x="37749" y="344156"/>
                </a:lnTo>
                <a:lnTo>
                  <a:pt x="17369" y="306660"/>
                </a:lnTo>
                <a:lnTo>
                  <a:pt x="4490" y="265225"/>
                </a:lnTo>
                <a:lnTo>
                  <a:pt x="0" y="220739"/>
                </a:lnTo>
                <a:lnTo>
                  <a:pt x="4490" y="176252"/>
                </a:lnTo>
                <a:lnTo>
                  <a:pt x="17369" y="134817"/>
                </a:lnTo>
                <a:lnTo>
                  <a:pt x="37749" y="97321"/>
                </a:lnTo>
                <a:lnTo>
                  <a:pt x="64739" y="64652"/>
                </a:lnTo>
                <a:lnTo>
                  <a:pt x="97451" y="37698"/>
                </a:lnTo>
                <a:lnTo>
                  <a:pt x="134997" y="17346"/>
                </a:lnTo>
                <a:lnTo>
                  <a:pt x="176488" y="4484"/>
                </a:lnTo>
                <a:lnTo>
                  <a:pt x="221034" y="0"/>
                </a:lnTo>
                <a:lnTo>
                  <a:pt x="265580" y="4484"/>
                </a:lnTo>
                <a:lnTo>
                  <a:pt x="307070" y="17346"/>
                </a:lnTo>
                <a:lnTo>
                  <a:pt x="344616" y="37698"/>
                </a:lnTo>
                <a:lnTo>
                  <a:pt x="377328" y="64652"/>
                </a:lnTo>
                <a:lnTo>
                  <a:pt x="404319" y="97321"/>
                </a:lnTo>
                <a:lnTo>
                  <a:pt x="424698" y="134817"/>
                </a:lnTo>
                <a:lnTo>
                  <a:pt x="437577" y="176252"/>
                </a:lnTo>
                <a:lnTo>
                  <a:pt x="442068" y="220738"/>
                </a:lnTo>
                <a:lnTo>
                  <a:pt x="437577" y="265225"/>
                </a:lnTo>
                <a:lnTo>
                  <a:pt x="424698" y="306660"/>
                </a:lnTo>
                <a:lnTo>
                  <a:pt x="404319" y="344156"/>
                </a:lnTo>
                <a:lnTo>
                  <a:pt x="377328" y="376825"/>
                </a:lnTo>
                <a:lnTo>
                  <a:pt x="344616" y="403779"/>
                </a:lnTo>
                <a:lnTo>
                  <a:pt x="307070" y="424131"/>
                </a:lnTo>
                <a:lnTo>
                  <a:pt x="265580" y="436993"/>
                </a:lnTo>
                <a:lnTo>
                  <a:pt x="221035" y="441477"/>
                </a:lnTo>
                <a:close/>
              </a:path>
            </a:pathLst>
          </a:custGeom>
          <a:solidFill>
            <a:srgbClr val="FF575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173894" y="4208992"/>
            <a:ext cx="151765" cy="3276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950" spc="-95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endParaRPr sz="195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995379" y="4171942"/>
            <a:ext cx="442595" cy="441959"/>
          </a:xfrm>
          <a:custGeom>
            <a:avLst/>
            <a:gdLst/>
            <a:ahLst/>
            <a:cxnLst/>
            <a:rect l="l" t="t" r="r" b="b"/>
            <a:pathLst>
              <a:path w="442595" h="441960">
                <a:moveTo>
                  <a:pt x="221035" y="441477"/>
                </a:moveTo>
                <a:lnTo>
                  <a:pt x="176488" y="436993"/>
                </a:lnTo>
                <a:lnTo>
                  <a:pt x="134997" y="424131"/>
                </a:lnTo>
                <a:lnTo>
                  <a:pt x="97451" y="403779"/>
                </a:lnTo>
                <a:lnTo>
                  <a:pt x="64739" y="376825"/>
                </a:lnTo>
                <a:lnTo>
                  <a:pt x="37749" y="344156"/>
                </a:lnTo>
                <a:lnTo>
                  <a:pt x="17369" y="306660"/>
                </a:lnTo>
                <a:lnTo>
                  <a:pt x="4490" y="265225"/>
                </a:lnTo>
                <a:lnTo>
                  <a:pt x="0" y="220738"/>
                </a:lnTo>
                <a:lnTo>
                  <a:pt x="4490" y="176252"/>
                </a:lnTo>
                <a:lnTo>
                  <a:pt x="17369" y="134817"/>
                </a:lnTo>
                <a:lnTo>
                  <a:pt x="37749" y="97321"/>
                </a:lnTo>
                <a:lnTo>
                  <a:pt x="64739" y="64652"/>
                </a:lnTo>
                <a:lnTo>
                  <a:pt x="97451" y="37698"/>
                </a:lnTo>
                <a:lnTo>
                  <a:pt x="134997" y="17346"/>
                </a:lnTo>
                <a:lnTo>
                  <a:pt x="176488" y="4484"/>
                </a:lnTo>
                <a:lnTo>
                  <a:pt x="221034" y="0"/>
                </a:lnTo>
                <a:lnTo>
                  <a:pt x="265580" y="4484"/>
                </a:lnTo>
                <a:lnTo>
                  <a:pt x="307070" y="17346"/>
                </a:lnTo>
                <a:lnTo>
                  <a:pt x="344616" y="37698"/>
                </a:lnTo>
                <a:lnTo>
                  <a:pt x="377328" y="64652"/>
                </a:lnTo>
                <a:lnTo>
                  <a:pt x="404319" y="97321"/>
                </a:lnTo>
                <a:lnTo>
                  <a:pt x="424698" y="134817"/>
                </a:lnTo>
                <a:lnTo>
                  <a:pt x="437577" y="176252"/>
                </a:lnTo>
                <a:lnTo>
                  <a:pt x="442068" y="220738"/>
                </a:lnTo>
                <a:lnTo>
                  <a:pt x="437577" y="265225"/>
                </a:lnTo>
                <a:lnTo>
                  <a:pt x="424698" y="306660"/>
                </a:lnTo>
                <a:lnTo>
                  <a:pt x="404319" y="344156"/>
                </a:lnTo>
                <a:lnTo>
                  <a:pt x="377328" y="376825"/>
                </a:lnTo>
                <a:lnTo>
                  <a:pt x="344616" y="403779"/>
                </a:lnTo>
                <a:lnTo>
                  <a:pt x="307070" y="424131"/>
                </a:lnTo>
                <a:lnTo>
                  <a:pt x="265580" y="436993"/>
                </a:lnTo>
                <a:lnTo>
                  <a:pt x="221035" y="441477"/>
                </a:lnTo>
                <a:close/>
              </a:path>
            </a:pathLst>
          </a:custGeom>
          <a:solidFill>
            <a:srgbClr val="FF575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5129061" y="4208992"/>
            <a:ext cx="174625" cy="3276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950" spc="85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endParaRPr sz="195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962059" y="4171942"/>
            <a:ext cx="442595" cy="441959"/>
          </a:xfrm>
          <a:custGeom>
            <a:avLst/>
            <a:gdLst/>
            <a:ahLst/>
            <a:cxnLst/>
            <a:rect l="l" t="t" r="r" b="b"/>
            <a:pathLst>
              <a:path w="442595" h="441960">
                <a:moveTo>
                  <a:pt x="221035" y="441477"/>
                </a:moveTo>
                <a:lnTo>
                  <a:pt x="176488" y="436993"/>
                </a:lnTo>
                <a:lnTo>
                  <a:pt x="134997" y="424131"/>
                </a:lnTo>
                <a:lnTo>
                  <a:pt x="97451" y="403779"/>
                </a:lnTo>
                <a:lnTo>
                  <a:pt x="64739" y="376825"/>
                </a:lnTo>
                <a:lnTo>
                  <a:pt x="37749" y="344156"/>
                </a:lnTo>
                <a:lnTo>
                  <a:pt x="17369" y="306660"/>
                </a:lnTo>
                <a:lnTo>
                  <a:pt x="4490" y="265225"/>
                </a:lnTo>
                <a:lnTo>
                  <a:pt x="0" y="220738"/>
                </a:lnTo>
                <a:lnTo>
                  <a:pt x="4490" y="176252"/>
                </a:lnTo>
                <a:lnTo>
                  <a:pt x="17369" y="134817"/>
                </a:lnTo>
                <a:lnTo>
                  <a:pt x="37749" y="97321"/>
                </a:lnTo>
                <a:lnTo>
                  <a:pt x="64739" y="64652"/>
                </a:lnTo>
                <a:lnTo>
                  <a:pt x="97451" y="37698"/>
                </a:lnTo>
                <a:lnTo>
                  <a:pt x="134997" y="17346"/>
                </a:lnTo>
                <a:lnTo>
                  <a:pt x="176488" y="4484"/>
                </a:lnTo>
                <a:lnTo>
                  <a:pt x="221034" y="0"/>
                </a:lnTo>
                <a:lnTo>
                  <a:pt x="265580" y="4484"/>
                </a:lnTo>
                <a:lnTo>
                  <a:pt x="307070" y="17346"/>
                </a:lnTo>
                <a:lnTo>
                  <a:pt x="344616" y="37698"/>
                </a:lnTo>
                <a:lnTo>
                  <a:pt x="377329" y="64652"/>
                </a:lnTo>
                <a:lnTo>
                  <a:pt x="404319" y="97321"/>
                </a:lnTo>
                <a:lnTo>
                  <a:pt x="424698" y="134817"/>
                </a:lnTo>
                <a:lnTo>
                  <a:pt x="437578" y="176252"/>
                </a:lnTo>
                <a:lnTo>
                  <a:pt x="442068" y="220738"/>
                </a:lnTo>
                <a:lnTo>
                  <a:pt x="437578" y="265225"/>
                </a:lnTo>
                <a:lnTo>
                  <a:pt x="424698" y="306660"/>
                </a:lnTo>
                <a:lnTo>
                  <a:pt x="404319" y="344156"/>
                </a:lnTo>
                <a:lnTo>
                  <a:pt x="377329" y="376825"/>
                </a:lnTo>
                <a:lnTo>
                  <a:pt x="344616" y="403779"/>
                </a:lnTo>
                <a:lnTo>
                  <a:pt x="307070" y="424131"/>
                </a:lnTo>
                <a:lnTo>
                  <a:pt x="265580" y="436993"/>
                </a:lnTo>
                <a:lnTo>
                  <a:pt x="221035" y="441477"/>
                </a:lnTo>
                <a:close/>
              </a:path>
            </a:pathLst>
          </a:custGeom>
          <a:solidFill>
            <a:srgbClr val="FF575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9093084" y="4208992"/>
            <a:ext cx="180340" cy="3276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950" spc="13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endParaRPr sz="195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2928738" y="4171942"/>
            <a:ext cx="442595" cy="441959"/>
          </a:xfrm>
          <a:custGeom>
            <a:avLst/>
            <a:gdLst/>
            <a:ahLst/>
            <a:cxnLst/>
            <a:rect l="l" t="t" r="r" b="b"/>
            <a:pathLst>
              <a:path w="442594" h="441960">
                <a:moveTo>
                  <a:pt x="221034" y="441477"/>
                </a:moveTo>
                <a:lnTo>
                  <a:pt x="176487" y="436993"/>
                </a:lnTo>
                <a:lnTo>
                  <a:pt x="134997" y="424131"/>
                </a:lnTo>
                <a:lnTo>
                  <a:pt x="97451" y="403779"/>
                </a:lnTo>
                <a:lnTo>
                  <a:pt x="64738" y="376825"/>
                </a:lnTo>
                <a:lnTo>
                  <a:pt x="37748" y="344156"/>
                </a:lnTo>
                <a:lnTo>
                  <a:pt x="17369" y="306660"/>
                </a:lnTo>
                <a:lnTo>
                  <a:pt x="4490" y="265225"/>
                </a:lnTo>
                <a:lnTo>
                  <a:pt x="0" y="220742"/>
                </a:lnTo>
                <a:lnTo>
                  <a:pt x="4490" y="176252"/>
                </a:lnTo>
                <a:lnTo>
                  <a:pt x="17369" y="134817"/>
                </a:lnTo>
                <a:lnTo>
                  <a:pt x="37748" y="97321"/>
                </a:lnTo>
                <a:lnTo>
                  <a:pt x="64738" y="64652"/>
                </a:lnTo>
                <a:lnTo>
                  <a:pt x="97451" y="37698"/>
                </a:lnTo>
                <a:lnTo>
                  <a:pt x="134997" y="17346"/>
                </a:lnTo>
                <a:lnTo>
                  <a:pt x="176487" y="4484"/>
                </a:lnTo>
                <a:lnTo>
                  <a:pt x="221033" y="0"/>
                </a:lnTo>
                <a:lnTo>
                  <a:pt x="265579" y="4484"/>
                </a:lnTo>
                <a:lnTo>
                  <a:pt x="307070" y="17346"/>
                </a:lnTo>
                <a:lnTo>
                  <a:pt x="344616" y="37698"/>
                </a:lnTo>
                <a:lnTo>
                  <a:pt x="377328" y="64652"/>
                </a:lnTo>
                <a:lnTo>
                  <a:pt x="404318" y="97321"/>
                </a:lnTo>
                <a:lnTo>
                  <a:pt x="424698" y="134817"/>
                </a:lnTo>
                <a:lnTo>
                  <a:pt x="437577" y="176252"/>
                </a:lnTo>
                <a:lnTo>
                  <a:pt x="442067" y="220734"/>
                </a:lnTo>
                <a:lnTo>
                  <a:pt x="437577" y="265225"/>
                </a:lnTo>
                <a:lnTo>
                  <a:pt x="424698" y="306660"/>
                </a:lnTo>
                <a:lnTo>
                  <a:pt x="404318" y="344156"/>
                </a:lnTo>
                <a:lnTo>
                  <a:pt x="377328" y="376825"/>
                </a:lnTo>
                <a:lnTo>
                  <a:pt x="344616" y="403779"/>
                </a:lnTo>
                <a:lnTo>
                  <a:pt x="307070" y="424131"/>
                </a:lnTo>
                <a:lnTo>
                  <a:pt x="265579" y="436993"/>
                </a:lnTo>
                <a:lnTo>
                  <a:pt x="221034" y="441477"/>
                </a:lnTo>
                <a:close/>
              </a:path>
            </a:pathLst>
          </a:custGeom>
          <a:solidFill>
            <a:srgbClr val="FF575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3061091" y="4208992"/>
            <a:ext cx="177800" cy="3276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950" spc="110">
                <a:solidFill>
                  <a:srgbClr val="FFFFFF"/>
                </a:solidFill>
                <a:latin typeface="Microsoft Sans Serif"/>
                <a:cs typeface="Microsoft Sans Serif"/>
              </a:rPr>
              <a:t>4</a:t>
            </a:r>
            <a:endParaRPr sz="195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16000" y="2265812"/>
            <a:ext cx="16299180" cy="14973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225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dirty="0" sz="3300" spc="-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300" spc="190">
                <a:solidFill>
                  <a:srgbClr val="FFFFFF"/>
                </a:solidFill>
                <a:latin typeface="Microsoft Sans Serif"/>
                <a:cs typeface="Microsoft Sans Serif"/>
              </a:rPr>
              <a:t>protection</a:t>
            </a:r>
            <a:r>
              <a:rPr dirty="0" sz="3300" spc="-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300" spc="65">
                <a:solidFill>
                  <a:srgbClr val="FFFFFF"/>
                </a:solidFill>
                <a:latin typeface="Microsoft Sans Serif"/>
                <a:cs typeface="Microsoft Sans Serif"/>
              </a:rPr>
              <a:t>processes</a:t>
            </a:r>
            <a:r>
              <a:rPr dirty="0" sz="3300" spc="-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300" spc="15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dirty="0" sz="3300" spc="-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300" spc="55" b="1">
                <a:solidFill>
                  <a:srgbClr val="FFFFFF"/>
                </a:solidFill>
                <a:latin typeface="Trebuchet MS"/>
                <a:cs typeface="Trebuchet MS"/>
              </a:rPr>
              <a:t>low-tech</a:t>
            </a:r>
            <a:r>
              <a:rPr dirty="0" sz="3300" spc="-18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55" b="1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dirty="0" sz="3300" spc="-1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85" b="1">
                <a:solidFill>
                  <a:srgbClr val="FFFFFF"/>
                </a:solidFill>
                <a:latin typeface="Trebuchet MS"/>
                <a:cs typeface="Trebuchet MS"/>
              </a:rPr>
              <a:t>manual-entry</a:t>
            </a:r>
            <a:r>
              <a:rPr dirty="0" sz="3300" spc="-1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570" b="1">
                <a:solidFill>
                  <a:srgbClr val="FFFFFF"/>
                </a:solidFill>
                <a:latin typeface="Trebuchet MS"/>
                <a:cs typeface="Trebuchet MS"/>
              </a:rPr>
              <a:t>—</a:t>
            </a:r>
            <a:r>
              <a:rPr dirty="0" sz="3300" spc="-1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35" b="1">
                <a:solidFill>
                  <a:srgbClr val="FFFFFF"/>
                </a:solidFill>
                <a:latin typeface="Trebuchet MS"/>
                <a:cs typeface="Trebuchet MS"/>
              </a:rPr>
              <a:t>easily</a:t>
            </a:r>
            <a:r>
              <a:rPr dirty="0" sz="3300" spc="-1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150" b="1">
                <a:solidFill>
                  <a:srgbClr val="FFFFFF"/>
                </a:solidFill>
                <a:latin typeface="Trebuchet MS"/>
                <a:cs typeface="Trebuchet MS"/>
              </a:rPr>
              <a:t>bypassed</a:t>
            </a:r>
            <a:r>
              <a:rPr dirty="0" sz="3300" spc="-18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00" spc="114" b="1">
                <a:solidFill>
                  <a:srgbClr val="FFFFFF"/>
                </a:solidFill>
                <a:latin typeface="Trebuchet MS"/>
                <a:cs typeface="Trebuchet MS"/>
              </a:rPr>
              <a:t>today</a:t>
            </a:r>
            <a:endParaRPr sz="3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1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2300" spc="285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300" spc="-5" b="1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300" spc="130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300" spc="1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300" spc="7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300" spc="185" b="1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300" spc="-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spc="-9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300" spc="-13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215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300" spc="1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300" spc="7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300" spc="-100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300" spc="-10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300" spc="-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spc="135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2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2530389"/>
            <a:ext cx="13733780" cy="2037714"/>
          </a:xfrm>
          <a:prstGeom prst="rect"/>
        </p:spPr>
        <p:txBody>
          <a:bodyPr wrap="square" lIns="0" tIns="195580" rIns="0" bIns="0" rtlCol="0" vert="horz">
            <a:spAutoFit/>
          </a:bodyPr>
          <a:lstStyle/>
          <a:p>
            <a:pPr marL="12700" marR="5080">
              <a:lnSpc>
                <a:spcPts val="7200"/>
              </a:lnSpc>
              <a:spcBef>
                <a:spcPts val="1540"/>
              </a:spcBef>
            </a:pPr>
            <a:r>
              <a:rPr dirty="0" sz="7200" spc="55"/>
              <a:t>Scout </a:t>
            </a:r>
            <a:r>
              <a:rPr dirty="0" sz="7200" spc="-15"/>
              <a:t>Revolutionizes </a:t>
            </a:r>
            <a:r>
              <a:rPr dirty="0" sz="7200" spc="300"/>
              <a:t>the </a:t>
            </a:r>
            <a:r>
              <a:rPr dirty="0" sz="7200" spc="175"/>
              <a:t>way </a:t>
            </a:r>
            <a:r>
              <a:rPr dirty="0" sz="7200" spc="180"/>
              <a:t> </a:t>
            </a:r>
            <a:r>
              <a:rPr dirty="0" sz="7200" spc="-55"/>
              <a:t>Firms</a:t>
            </a:r>
            <a:r>
              <a:rPr dirty="0" sz="7200" spc="-50"/>
              <a:t> </a:t>
            </a:r>
            <a:r>
              <a:rPr dirty="0" sz="7200" spc="180">
                <a:solidFill>
                  <a:srgbClr val="FF5757"/>
                </a:solidFill>
              </a:rPr>
              <a:t>Protect</a:t>
            </a:r>
            <a:r>
              <a:rPr dirty="0" sz="7200" spc="-50">
                <a:solidFill>
                  <a:srgbClr val="FF5757"/>
                </a:solidFill>
              </a:rPr>
              <a:t> </a:t>
            </a:r>
            <a:r>
              <a:rPr dirty="0" sz="7200" spc="5">
                <a:solidFill>
                  <a:srgbClr val="FF5757"/>
                </a:solidFill>
              </a:rPr>
              <a:t>&amp;</a:t>
            </a:r>
            <a:r>
              <a:rPr dirty="0" sz="7200" spc="-45">
                <a:solidFill>
                  <a:srgbClr val="FF5757"/>
                </a:solidFill>
              </a:rPr>
              <a:t> </a:t>
            </a:r>
            <a:r>
              <a:rPr dirty="0" sz="7200" spc="140">
                <a:solidFill>
                  <a:srgbClr val="FF5757"/>
                </a:solidFill>
              </a:rPr>
              <a:t>Monetize</a:t>
            </a:r>
            <a:r>
              <a:rPr dirty="0" sz="7200" spc="-50">
                <a:solidFill>
                  <a:srgbClr val="FF5757"/>
                </a:solidFill>
              </a:rPr>
              <a:t> </a:t>
            </a:r>
            <a:r>
              <a:rPr dirty="0" sz="7200" spc="470">
                <a:solidFill>
                  <a:srgbClr val="FF5757"/>
                </a:solidFill>
              </a:rPr>
              <a:t>Data</a:t>
            </a:r>
            <a:endParaRPr sz="7200"/>
          </a:p>
        </p:txBody>
      </p:sp>
      <p:sp>
        <p:nvSpPr>
          <p:cNvPr id="3" name="object 3"/>
          <p:cNvSpPr/>
          <p:nvPr/>
        </p:nvSpPr>
        <p:spPr>
          <a:xfrm>
            <a:off x="7191784" y="8997991"/>
            <a:ext cx="10626725" cy="0"/>
          </a:xfrm>
          <a:custGeom>
            <a:avLst/>
            <a:gdLst/>
            <a:ahLst/>
            <a:cxnLst/>
            <a:rect l="l" t="t" r="r" b="b"/>
            <a:pathLst>
              <a:path w="10626725" h="0">
                <a:moveTo>
                  <a:pt x="10626497" y="0"/>
                </a:moveTo>
                <a:lnTo>
                  <a:pt x="0" y="0"/>
                </a:lnTo>
              </a:path>
            </a:pathLst>
          </a:custGeom>
          <a:ln w="76199">
            <a:solidFill>
              <a:srgbClr val="FF575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907226" y="8287621"/>
            <a:ext cx="9923780" cy="497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00" spc="85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31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9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1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275">
                <a:solidFill>
                  <a:srgbClr val="FFFFFF"/>
                </a:solidFill>
                <a:latin typeface="Trebuchet MS"/>
                <a:cs typeface="Trebuchet MS"/>
              </a:rPr>
              <a:t>age</a:t>
            </a:r>
            <a:r>
              <a:rPr dirty="0" sz="31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6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31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85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dirty="0" sz="31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27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31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9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1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30">
                <a:solidFill>
                  <a:srgbClr val="FFFFFF"/>
                </a:solidFill>
                <a:latin typeface="Trebuchet MS"/>
                <a:cs typeface="Trebuchet MS"/>
              </a:rPr>
              <a:t>future</a:t>
            </a:r>
            <a:r>
              <a:rPr dirty="0" sz="31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6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31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9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1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22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31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180">
                <a:solidFill>
                  <a:srgbClr val="FFFFFF"/>
                </a:solidFill>
                <a:latin typeface="Trebuchet MS"/>
                <a:cs typeface="Trebuchet MS"/>
              </a:rPr>
              <a:t>economy</a:t>
            </a:r>
            <a:endParaRPr sz="3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6000" y="5352470"/>
            <a:ext cx="436308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80">
                <a:solidFill>
                  <a:srgbClr val="FFFFFF"/>
                </a:solidFill>
                <a:latin typeface="Trebuchet MS"/>
                <a:cs typeface="Trebuchet MS"/>
              </a:rPr>
              <a:t>Tech</a:t>
            </a:r>
            <a:r>
              <a:rPr dirty="0" sz="25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90">
                <a:solidFill>
                  <a:srgbClr val="FFFFFF"/>
                </a:solidFill>
                <a:latin typeface="Trebuchet MS"/>
                <a:cs typeface="Trebuchet MS"/>
              </a:rPr>
              <a:t>Partners</a:t>
            </a:r>
            <a:r>
              <a:rPr dirty="0" sz="25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1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dirty="0" sz="25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95">
                <a:solidFill>
                  <a:srgbClr val="FFFFFF"/>
                </a:solidFill>
                <a:latin typeface="Trebuchet MS"/>
                <a:cs typeface="Trebuchet MS"/>
              </a:rPr>
              <a:t>Integrations</a:t>
            </a:r>
            <a:endParaRPr sz="25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52644" y="6069989"/>
            <a:ext cx="1981199" cy="6667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56633" y="6142333"/>
            <a:ext cx="2009774" cy="5238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700" y="6185570"/>
            <a:ext cx="1838324" cy="4381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88389" y="6103956"/>
            <a:ext cx="904874" cy="6000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16888" y="6142029"/>
            <a:ext cx="2266949" cy="5238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408463" y="6197117"/>
            <a:ext cx="1438274" cy="4190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847587" y="0"/>
            <a:ext cx="2440411" cy="268027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6489" y="5456730"/>
            <a:ext cx="1981199" cy="6667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850" y="7897615"/>
            <a:ext cx="2009774" cy="5238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4811" y="3247007"/>
            <a:ext cx="1838324" cy="4381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030961" y="3083778"/>
            <a:ext cx="904874" cy="6000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349424" y="5528771"/>
            <a:ext cx="2266949" cy="5238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762378" y="7952399"/>
            <a:ext cx="1438274" cy="4190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509196" y="6191250"/>
            <a:ext cx="3390899" cy="33242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915828" y="6194267"/>
            <a:ext cx="3390899" cy="332422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909186" y="2752339"/>
            <a:ext cx="3390899" cy="332422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314490" y="6794133"/>
            <a:ext cx="1619885" cy="688340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65"/>
              </a:spcBef>
            </a:pPr>
            <a:r>
              <a:rPr dirty="0" sz="2150" spc="20" b="1">
                <a:solidFill>
                  <a:srgbClr val="FFFFFF"/>
                </a:solidFill>
                <a:latin typeface="Trebuchet MS"/>
                <a:cs typeface="Trebuchet MS"/>
              </a:rPr>
              <a:t>Track </a:t>
            </a:r>
            <a:r>
              <a:rPr dirty="0" sz="2150" spc="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50" spc="265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150" spc="6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150" spc="170" b="1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150" spc="105" b="1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150" spc="-90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150" spc="-95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150" spc="21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150" spc="65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150" spc="120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15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14490" y="7710255"/>
            <a:ext cx="2283460" cy="1168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7200"/>
              </a:lnSpc>
              <a:spcBef>
                <a:spcPts val="95"/>
              </a:spcBef>
            </a:pPr>
            <a:r>
              <a:rPr dirty="0" sz="1600" spc="40">
                <a:solidFill>
                  <a:srgbClr val="FFFFFF"/>
                </a:solidFill>
                <a:latin typeface="Microsoft Sans Serif"/>
                <a:cs typeface="Microsoft Sans Serif"/>
              </a:rPr>
              <a:t>Effortlessly </a:t>
            </a:r>
            <a:r>
              <a:rPr dirty="0" sz="1600" spc="105">
                <a:solidFill>
                  <a:srgbClr val="FFFFFF"/>
                </a:solidFill>
                <a:latin typeface="Microsoft Sans Serif"/>
                <a:cs typeface="Microsoft Sans Serif"/>
              </a:rPr>
              <a:t>track </a:t>
            </a:r>
            <a:r>
              <a:rPr dirty="0" sz="1600" spc="13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dirty="0" sz="1600" spc="1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16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600" spc="-65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600" spc="-7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600" spc="215" b="1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1600" spc="55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600" spc="-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5" b="1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1600" spc="-7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600" spc="1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600" spc="55" b="1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1600" spc="-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95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600" spc="5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600" spc="5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600" spc="1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600" spc="-6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600" spc="16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600" spc="95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600" spc="1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600" b="1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600" spc="-6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600" spc="16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600" spc="-60" b="1">
                <a:solidFill>
                  <a:srgbClr val="FFFFFF"/>
                </a:solidFill>
                <a:latin typeface="Trebuchet MS"/>
                <a:cs typeface="Trebuchet MS"/>
              </a:rPr>
              <a:t>l  </a:t>
            </a:r>
            <a:r>
              <a:rPr dirty="0" sz="1600" spc="60" b="1">
                <a:solidFill>
                  <a:srgbClr val="FFFFFF"/>
                </a:solidFill>
                <a:latin typeface="Trebuchet MS"/>
                <a:cs typeface="Trebuchet MS"/>
              </a:rPr>
              <a:t>agreements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600" spc="515">
                <a:solidFill>
                  <a:srgbClr val="FFFFFF"/>
                </a:solidFill>
                <a:latin typeface="Microsoft Sans Serif"/>
                <a:cs typeface="Microsoft Sans Serif"/>
              </a:rPr>
              <a:t>—</a:t>
            </a:r>
            <a:r>
              <a:rPr dirty="0" sz="1600" spc="-5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25">
                <a:solidFill>
                  <a:srgbClr val="FFFFFF"/>
                </a:solidFill>
                <a:latin typeface="Microsoft Sans Serif"/>
                <a:cs typeface="Microsoft Sans Serif"/>
              </a:rPr>
              <a:t>Policy</a:t>
            </a:r>
            <a:r>
              <a:rPr dirty="0" sz="1600" spc="-5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90">
                <a:solidFill>
                  <a:srgbClr val="FFFFFF"/>
                </a:solidFill>
                <a:latin typeface="Microsoft Sans Serif"/>
                <a:cs typeface="Microsoft Sans Serif"/>
              </a:rPr>
              <a:t>Dashboard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327137" y="7672609"/>
            <a:ext cx="2117725" cy="0"/>
          </a:xfrm>
          <a:custGeom>
            <a:avLst/>
            <a:gdLst/>
            <a:ahLst/>
            <a:cxnLst/>
            <a:rect l="l" t="t" r="r" b="b"/>
            <a:pathLst>
              <a:path w="2117725" h="0">
                <a:moveTo>
                  <a:pt x="2117578" y="0"/>
                </a:moveTo>
                <a:lnTo>
                  <a:pt x="0" y="0"/>
                </a:lnTo>
              </a:path>
            </a:pathLst>
          </a:custGeom>
          <a:ln w="76199">
            <a:solidFill>
              <a:srgbClr val="FF575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287242" y="3352112"/>
            <a:ext cx="2105660" cy="688340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65"/>
              </a:spcBef>
            </a:pPr>
            <a:r>
              <a:rPr dirty="0" sz="2150" spc="-70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150" spc="6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150" spc="120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150" spc="-25" b="1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2150" spc="-1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50" spc="170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150" spc="21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150" spc="1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150" spc="22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150" spc="-1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50" spc="-45" b="1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150" spc="-90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150" spc="6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150" spc="100" b="1">
                <a:solidFill>
                  <a:srgbClr val="FFFFFF"/>
                </a:solidFill>
                <a:latin typeface="Trebuchet MS"/>
                <a:cs typeface="Trebuchet MS"/>
              </a:rPr>
              <a:t>m  </a:t>
            </a:r>
            <a:r>
              <a:rPr dirty="0" sz="2150" spc="15" b="1">
                <a:solidFill>
                  <a:srgbClr val="FFFFFF"/>
                </a:solidFill>
                <a:latin typeface="Trebuchet MS"/>
                <a:cs typeface="Trebuchet MS"/>
              </a:rPr>
              <a:t>Exploitation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87242" y="4299350"/>
            <a:ext cx="2649220" cy="14541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7200"/>
              </a:lnSpc>
              <a:spcBef>
                <a:spcPts val="95"/>
              </a:spcBef>
            </a:pPr>
            <a:r>
              <a:rPr dirty="0" sz="1600" spc="35">
                <a:solidFill>
                  <a:srgbClr val="FFFFFF"/>
                </a:solidFill>
                <a:latin typeface="Microsoft Sans Serif"/>
                <a:cs typeface="Microsoft Sans Serif"/>
              </a:rPr>
              <a:t>Assert </a:t>
            </a:r>
            <a:r>
              <a:rPr dirty="0" sz="1600" spc="50">
                <a:solidFill>
                  <a:srgbClr val="FFFFFF"/>
                </a:solidFill>
                <a:latin typeface="Microsoft Sans Serif"/>
                <a:cs typeface="Microsoft Sans Serif"/>
              </a:rPr>
              <a:t>ownership, </a:t>
            </a:r>
            <a:r>
              <a:rPr dirty="0" sz="1600" spc="90">
                <a:solidFill>
                  <a:srgbClr val="FFFFFF"/>
                </a:solidFill>
                <a:latin typeface="Microsoft Sans Serif"/>
                <a:cs typeface="Microsoft Sans Serif"/>
              </a:rPr>
              <a:t>deter </a:t>
            </a:r>
            <a:r>
              <a:rPr dirty="0" sz="1600" spc="9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25">
                <a:solidFill>
                  <a:srgbClr val="FFFFFF"/>
                </a:solidFill>
                <a:latin typeface="Microsoft Sans Serif"/>
                <a:cs typeface="Microsoft Sans Serif"/>
              </a:rPr>
              <a:t>misuse,</a:t>
            </a:r>
            <a:r>
              <a:rPr dirty="0" sz="1600" spc="-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80">
                <a:solidFill>
                  <a:srgbClr val="FFFFFF"/>
                </a:solidFill>
                <a:latin typeface="Microsoft Sans Serif"/>
                <a:cs typeface="Microsoft Sans Serif"/>
              </a:rPr>
              <a:t>&amp;</a:t>
            </a:r>
            <a:r>
              <a:rPr dirty="0" sz="1600" spc="-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110">
                <a:solidFill>
                  <a:srgbClr val="FFFFFF"/>
                </a:solidFill>
                <a:latin typeface="Microsoft Sans Serif"/>
                <a:cs typeface="Microsoft Sans Serif"/>
              </a:rPr>
              <a:t>protect</a:t>
            </a:r>
            <a:r>
              <a:rPr dirty="0" sz="1600" spc="-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70">
                <a:solidFill>
                  <a:srgbClr val="FFFFFF"/>
                </a:solidFill>
                <a:latin typeface="Microsoft Sans Serif"/>
                <a:cs typeface="Microsoft Sans Serif"/>
              </a:rPr>
              <a:t>integrity,</a:t>
            </a:r>
            <a:endParaRPr sz="1600">
              <a:latin typeface="Microsoft Sans Serif"/>
              <a:cs typeface="Microsoft Sans Serif"/>
            </a:endParaRPr>
          </a:p>
          <a:p>
            <a:pPr marL="12700" marR="648335">
              <a:lnSpc>
                <a:spcPct val="117200"/>
              </a:lnSpc>
            </a:pPr>
            <a:r>
              <a:rPr dirty="0" sz="1600" spc="290" b="1">
                <a:solidFill>
                  <a:srgbClr val="FFFFFF"/>
                </a:solidFill>
                <a:latin typeface="Trebuchet MS"/>
                <a:cs typeface="Trebuchet MS"/>
              </a:rPr>
              <a:t>— </a:t>
            </a:r>
            <a:r>
              <a:rPr dirty="0" sz="1600" spc="30" b="1">
                <a:solidFill>
                  <a:srgbClr val="FFFFFF"/>
                </a:solidFill>
                <a:latin typeface="Trebuchet MS"/>
                <a:cs typeface="Trebuchet MS"/>
              </a:rPr>
              <a:t>via </a:t>
            </a:r>
            <a:r>
              <a:rPr dirty="0" sz="1600" spc="50" b="1">
                <a:solidFill>
                  <a:srgbClr val="FFFFFF"/>
                </a:solidFill>
                <a:latin typeface="Trebuchet MS"/>
                <a:cs typeface="Trebuchet MS"/>
              </a:rPr>
              <a:t>immutable </a:t>
            </a:r>
            <a:r>
              <a:rPr dirty="0" sz="1600" spc="5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40" b="1">
                <a:solidFill>
                  <a:srgbClr val="FFFFFF"/>
                </a:solidFill>
                <a:latin typeface="Trebuchet MS"/>
                <a:cs typeface="Trebuchet MS"/>
              </a:rPr>
              <a:t>watermarks</a:t>
            </a:r>
            <a:r>
              <a:rPr dirty="0" sz="1600" spc="-114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40" b="1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dirty="0" sz="1600" spc="-11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75" b="1">
                <a:solidFill>
                  <a:srgbClr val="FFFFFF"/>
                </a:solidFill>
                <a:latin typeface="Trebuchet MS"/>
                <a:cs typeface="Trebuchet MS"/>
              </a:rPr>
              <a:t>auto- </a:t>
            </a:r>
            <a:r>
              <a:rPr dirty="0" sz="1600" spc="-4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20" b="1">
                <a:solidFill>
                  <a:srgbClr val="FFFFFF"/>
                </a:solidFill>
                <a:latin typeface="Trebuchet MS"/>
                <a:cs typeface="Trebuchet MS"/>
              </a:rPr>
              <a:t>encryption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299891" y="4199660"/>
            <a:ext cx="2117725" cy="0"/>
          </a:xfrm>
          <a:custGeom>
            <a:avLst/>
            <a:gdLst/>
            <a:ahLst/>
            <a:cxnLst/>
            <a:rect l="l" t="t" r="r" b="b"/>
            <a:pathLst>
              <a:path w="2117725" h="0">
                <a:moveTo>
                  <a:pt x="2117578" y="0"/>
                </a:moveTo>
                <a:lnTo>
                  <a:pt x="0" y="0"/>
                </a:lnTo>
              </a:path>
            </a:pathLst>
          </a:custGeom>
          <a:ln w="76199">
            <a:solidFill>
              <a:srgbClr val="FF575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0873968" y="6737001"/>
            <a:ext cx="2443480" cy="663575"/>
          </a:xfrm>
          <a:prstGeom prst="rect">
            <a:avLst/>
          </a:prstGeom>
        </p:spPr>
        <p:txBody>
          <a:bodyPr wrap="square" lIns="0" tIns="2540" rIns="0" bIns="0" rtlCol="0" vert="horz">
            <a:spAutoFit/>
          </a:bodyPr>
          <a:lstStyle/>
          <a:p>
            <a:pPr marL="12700" marR="5080">
              <a:lnSpc>
                <a:spcPct val="103699"/>
              </a:lnSpc>
              <a:spcBef>
                <a:spcPts val="20"/>
              </a:spcBef>
            </a:pPr>
            <a:r>
              <a:rPr dirty="0" sz="2050" spc="65" b="1">
                <a:solidFill>
                  <a:srgbClr val="FFFFFF"/>
                </a:solidFill>
                <a:latin typeface="Trebuchet MS"/>
                <a:cs typeface="Trebuchet MS"/>
              </a:rPr>
              <a:t>Create </a:t>
            </a:r>
            <a:r>
              <a:rPr dirty="0" sz="2050" spc="50" b="1">
                <a:solidFill>
                  <a:srgbClr val="FFFFFF"/>
                </a:solidFill>
                <a:latin typeface="Trebuchet MS"/>
                <a:cs typeface="Trebuchet MS"/>
              </a:rPr>
              <a:t>New </a:t>
            </a:r>
            <a:r>
              <a:rPr dirty="0" sz="2050" spc="5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50" spc="175" b="1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050" spc="6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050" spc="6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050" spc="-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050" spc="1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050" spc="-9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050" spc="-90" b="1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2050" spc="204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050" spc="130" b="1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050" spc="-85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05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050" spc="-1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50" spc="9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050" spc="120" b="1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2050" spc="-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050" spc="1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050" spc="125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205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884050" y="7680842"/>
            <a:ext cx="2353945" cy="1168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7200"/>
              </a:lnSpc>
              <a:spcBef>
                <a:spcPts val="95"/>
              </a:spcBef>
            </a:pPr>
            <a:r>
              <a:rPr dirty="0" sz="1600" spc="6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dirty="0" sz="1600" spc="80">
                <a:solidFill>
                  <a:srgbClr val="FFFFFF"/>
                </a:solidFill>
                <a:latin typeface="Microsoft Sans Serif"/>
                <a:cs typeface="Microsoft Sans Serif"/>
              </a:rPr>
              <a:t>identify </a:t>
            </a:r>
            <a:r>
              <a:rPr dirty="0" sz="1600" spc="50" b="1">
                <a:solidFill>
                  <a:srgbClr val="FFFFFF"/>
                </a:solidFill>
                <a:latin typeface="Trebuchet MS"/>
                <a:cs typeface="Trebuchet MS"/>
              </a:rPr>
              <a:t>composite </a:t>
            </a:r>
            <a:r>
              <a:rPr dirty="0" sz="1600" spc="5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10" b="1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600" spc="-11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80" b="1">
                <a:solidFill>
                  <a:srgbClr val="FFFFFF"/>
                </a:solidFill>
                <a:latin typeface="Trebuchet MS"/>
                <a:cs typeface="Trebuchet MS"/>
              </a:rPr>
              <a:t>assets</a:t>
            </a:r>
            <a:r>
              <a:rPr dirty="0" sz="1600" spc="-11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40" b="1">
                <a:solidFill>
                  <a:srgbClr val="FFFFFF"/>
                </a:solidFill>
                <a:latin typeface="Trebuchet MS"/>
                <a:cs typeface="Trebuchet MS"/>
              </a:rPr>
              <a:t>ready</a:t>
            </a:r>
            <a:r>
              <a:rPr dirty="0" sz="1600" spc="-10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35" b="1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600" spc="-11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55" b="1">
                <a:solidFill>
                  <a:srgbClr val="FFFFFF"/>
                </a:solidFill>
                <a:latin typeface="Trebuchet MS"/>
                <a:cs typeface="Trebuchet MS"/>
              </a:rPr>
              <a:t>be </a:t>
            </a:r>
            <a:r>
              <a:rPr dirty="0" sz="1600" spc="-4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30" b="1">
                <a:solidFill>
                  <a:srgbClr val="FFFFFF"/>
                </a:solidFill>
                <a:latin typeface="Trebuchet MS"/>
                <a:cs typeface="Trebuchet MS"/>
              </a:rPr>
              <a:t>commercialized </a:t>
            </a:r>
            <a:r>
              <a:rPr dirty="0" sz="1600" spc="515">
                <a:solidFill>
                  <a:srgbClr val="FFFFFF"/>
                </a:solidFill>
                <a:latin typeface="Microsoft Sans Serif"/>
                <a:cs typeface="Microsoft Sans Serif"/>
              </a:rPr>
              <a:t>— </a:t>
            </a:r>
            <a:r>
              <a:rPr dirty="0" sz="1600" spc="55">
                <a:solidFill>
                  <a:srgbClr val="FFFFFF"/>
                </a:solidFill>
                <a:latin typeface="Microsoft Sans Serif"/>
                <a:cs typeface="Microsoft Sans Serif"/>
              </a:rPr>
              <a:t>via </a:t>
            </a:r>
            <a:r>
              <a:rPr dirty="0" sz="1600" spc="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75">
                <a:solidFill>
                  <a:srgbClr val="FFFFFF"/>
                </a:solidFill>
                <a:latin typeface="Microsoft Sans Serif"/>
                <a:cs typeface="Microsoft Sans Serif"/>
              </a:rPr>
              <a:t>Generation</a:t>
            </a:r>
            <a:r>
              <a:rPr dirty="0" sz="1600" spc="-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45">
                <a:solidFill>
                  <a:srgbClr val="FFFFFF"/>
                </a:solidFill>
                <a:latin typeface="Microsoft Sans Serif"/>
                <a:cs typeface="Microsoft Sans Serif"/>
              </a:rPr>
              <a:t>Engine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896699" y="7581152"/>
            <a:ext cx="2117725" cy="0"/>
          </a:xfrm>
          <a:custGeom>
            <a:avLst/>
            <a:gdLst/>
            <a:ahLst/>
            <a:cxnLst/>
            <a:rect l="l" t="t" r="r" b="b"/>
            <a:pathLst>
              <a:path w="2117725" h="0">
                <a:moveTo>
                  <a:pt x="2117578" y="0"/>
                </a:moveTo>
                <a:lnTo>
                  <a:pt x="0" y="0"/>
                </a:lnTo>
              </a:path>
            </a:pathLst>
          </a:custGeom>
          <a:ln w="76199">
            <a:solidFill>
              <a:srgbClr val="FF575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502544" y="925842"/>
            <a:ext cx="1718310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50">
                <a:solidFill>
                  <a:srgbClr val="FFFFFF"/>
                </a:solidFill>
                <a:latin typeface="Trebuchet MS"/>
                <a:cs typeface="Trebuchet MS"/>
              </a:rPr>
              <a:t>We’re</a:t>
            </a:r>
            <a:r>
              <a:rPr dirty="0" sz="4400" spc="-25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204">
                <a:solidFill>
                  <a:srgbClr val="FFFFFF"/>
                </a:solidFill>
                <a:latin typeface="Trebuchet MS"/>
                <a:cs typeface="Trebuchet MS"/>
              </a:rPr>
              <a:t>Making</a:t>
            </a:r>
            <a:r>
              <a:rPr dirty="0" sz="4400" spc="-2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20">
                <a:solidFill>
                  <a:srgbClr val="FFFFFF"/>
                </a:solidFill>
                <a:latin typeface="Trebuchet MS"/>
                <a:cs typeface="Trebuchet MS"/>
              </a:rPr>
              <a:t>Tools</a:t>
            </a:r>
            <a:r>
              <a:rPr dirty="0" sz="4400" spc="-25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-25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4400" spc="-2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25">
                <a:solidFill>
                  <a:srgbClr val="FFFFFF"/>
                </a:solidFill>
                <a:latin typeface="Trebuchet MS"/>
                <a:cs typeface="Trebuchet MS"/>
              </a:rPr>
              <a:t>Firms</a:t>
            </a:r>
            <a:r>
              <a:rPr dirty="0" sz="4400" spc="-2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8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4400" spc="-25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70">
                <a:solidFill>
                  <a:srgbClr val="FF5757"/>
                </a:solidFill>
                <a:latin typeface="Trebuchet MS"/>
                <a:cs typeface="Trebuchet MS"/>
              </a:rPr>
              <a:t>Secure</a:t>
            </a:r>
            <a:r>
              <a:rPr dirty="0" sz="4400" spc="-250">
                <a:solidFill>
                  <a:srgbClr val="FF5757"/>
                </a:solidFill>
                <a:latin typeface="Trebuchet MS"/>
                <a:cs typeface="Trebuchet MS"/>
              </a:rPr>
              <a:t> </a:t>
            </a:r>
            <a:r>
              <a:rPr dirty="0" sz="4400" spc="75">
                <a:solidFill>
                  <a:srgbClr val="FF5757"/>
                </a:solidFill>
                <a:latin typeface="Trebuchet MS"/>
                <a:cs typeface="Trebuchet MS"/>
              </a:rPr>
              <a:t>&amp;</a:t>
            </a:r>
            <a:r>
              <a:rPr dirty="0" sz="4400" spc="-254">
                <a:solidFill>
                  <a:srgbClr val="FF5757"/>
                </a:solidFill>
                <a:latin typeface="Trebuchet MS"/>
                <a:cs typeface="Trebuchet MS"/>
              </a:rPr>
              <a:t> </a:t>
            </a:r>
            <a:r>
              <a:rPr dirty="0" sz="4400" spc="30">
                <a:solidFill>
                  <a:srgbClr val="FF5757"/>
                </a:solidFill>
                <a:latin typeface="Trebuchet MS"/>
                <a:cs typeface="Trebuchet MS"/>
              </a:rPr>
              <a:t>Monetize</a:t>
            </a:r>
            <a:r>
              <a:rPr dirty="0" sz="4400" spc="-250">
                <a:solidFill>
                  <a:srgbClr val="FF5757"/>
                </a:solidFill>
                <a:latin typeface="Trebuchet MS"/>
                <a:cs typeface="Trebuchet MS"/>
              </a:rPr>
              <a:t> </a:t>
            </a:r>
            <a:r>
              <a:rPr dirty="0" sz="4400" spc="55">
                <a:solidFill>
                  <a:srgbClr val="FFFFFF"/>
                </a:solidFill>
                <a:latin typeface="Trebuchet MS"/>
                <a:cs typeface="Trebuchet MS"/>
              </a:rPr>
              <a:t>Existing</a:t>
            </a:r>
            <a:r>
              <a:rPr dirty="0" sz="4400" spc="-2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30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581479" y="1683111"/>
            <a:ext cx="12910820" cy="11372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145">
                <a:solidFill>
                  <a:srgbClr val="FFFFFF"/>
                </a:solidFill>
                <a:latin typeface="Microsoft Sans Serif"/>
                <a:cs typeface="Microsoft Sans Serif"/>
              </a:rPr>
              <a:t>Making</a:t>
            </a:r>
            <a:r>
              <a:rPr dirty="0" sz="3500" spc="-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500" spc="225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dirty="0" sz="3500" spc="-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500" spc="80">
                <a:solidFill>
                  <a:srgbClr val="FFFFFF"/>
                </a:solidFill>
                <a:latin typeface="Microsoft Sans Serif"/>
                <a:cs typeface="Microsoft Sans Serif"/>
              </a:rPr>
              <a:t>easier</a:t>
            </a:r>
            <a:r>
              <a:rPr dirty="0" sz="3500" spc="-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500" spc="265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3500" spc="-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500" spc="229">
                <a:solidFill>
                  <a:srgbClr val="FFFFFF"/>
                </a:solidFill>
                <a:latin typeface="Microsoft Sans Serif"/>
                <a:cs typeface="Microsoft Sans Serif"/>
              </a:rPr>
              <a:t>protect</a:t>
            </a:r>
            <a:r>
              <a:rPr dirty="0" sz="3500" spc="-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500" spc="215">
                <a:solidFill>
                  <a:srgbClr val="FFFFFF"/>
                </a:solidFill>
                <a:latin typeface="Microsoft Sans Serif"/>
                <a:cs typeface="Microsoft Sans Serif"/>
              </a:rPr>
              <a:t>data,</a:t>
            </a:r>
            <a:r>
              <a:rPr dirty="0" sz="3500" spc="-5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500" spc="26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3500" spc="-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500" spc="185">
                <a:solidFill>
                  <a:srgbClr val="FFFFFF"/>
                </a:solidFill>
                <a:latin typeface="Microsoft Sans Serif"/>
                <a:cs typeface="Microsoft Sans Serif"/>
              </a:rPr>
              <a:t>create</a:t>
            </a:r>
            <a:r>
              <a:rPr dirty="0" sz="3500" spc="-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500" spc="80">
                <a:solidFill>
                  <a:srgbClr val="FFFFFF"/>
                </a:solidFill>
                <a:latin typeface="Microsoft Sans Serif"/>
                <a:cs typeface="Microsoft Sans Serif"/>
              </a:rPr>
              <a:t>revenue</a:t>
            </a:r>
            <a:r>
              <a:rPr dirty="0" sz="3500" spc="-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500" spc="160">
                <a:solidFill>
                  <a:srgbClr val="FFFFFF"/>
                </a:solidFill>
                <a:latin typeface="Microsoft Sans Serif"/>
                <a:cs typeface="Microsoft Sans Serif"/>
              </a:rPr>
              <a:t>streams</a:t>
            </a:r>
            <a:endParaRPr sz="3500">
              <a:latin typeface="Microsoft Sans Serif"/>
              <a:cs typeface="Microsoft Sans Serif"/>
            </a:endParaRPr>
          </a:p>
          <a:p>
            <a:pPr algn="ctr" marL="214629">
              <a:lnSpc>
                <a:spcPct val="100000"/>
              </a:lnSpc>
              <a:spcBef>
                <a:spcPts val="2030"/>
              </a:spcBef>
            </a:pPr>
            <a:r>
              <a:rPr dirty="0" sz="2100" spc="20" b="1">
                <a:solidFill>
                  <a:srgbClr val="FFFFFF"/>
                </a:solidFill>
                <a:latin typeface="Trebuchet MS"/>
                <a:cs typeface="Trebuchet MS"/>
              </a:rPr>
              <a:t>Benefits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22" name="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303100" y="2714239"/>
            <a:ext cx="3390899" cy="3324224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7719893" y="3380273"/>
            <a:ext cx="1849755" cy="688340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65"/>
              </a:spcBef>
            </a:pPr>
            <a:r>
              <a:rPr dirty="0" sz="2150" spc="170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150" spc="-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150" spc="170" b="1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150" spc="-10" b="1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150" spc="125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150" spc="1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150" spc="-95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150" spc="-10" b="1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150" spc="-5" b="1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150" spc="-1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50" spc="1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150" spc="60" b="1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150" b="1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dirty="0" sz="2150" spc="65" b="1">
                <a:solidFill>
                  <a:srgbClr val="FFFFFF"/>
                </a:solidFill>
                <a:latin typeface="Trebuchet MS"/>
                <a:cs typeface="Trebuchet MS"/>
              </a:rPr>
              <a:t>Legal</a:t>
            </a:r>
            <a:r>
              <a:rPr dirty="0" sz="2150" spc="-14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50" spc="20" b="1">
                <a:solidFill>
                  <a:srgbClr val="FFFFFF"/>
                </a:solidFill>
                <a:latin typeface="Trebuchet MS"/>
                <a:cs typeface="Trebuchet MS"/>
              </a:rPr>
              <a:t>Terms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719893" y="4349215"/>
            <a:ext cx="2517140" cy="1168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7200"/>
              </a:lnSpc>
              <a:spcBef>
                <a:spcPts val="95"/>
              </a:spcBef>
            </a:pPr>
            <a:r>
              <a:rPr dirty="0" sz="1600" spc="50">
                <a:solidFill>
                  <a:srgbClr val="FFFFFF"/>
                </a:solidFill>
                <a:latin typeface="Microsoft Sans Serif"/>
                <a:cs typeface="Microsoft Sans Serif"/>
              </a:rPr>
              <a:t>Make</a:t>
            </a:r>
            <a:r>
              <a:rPr dirty="0" sz="1600" spc="-5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15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dirty="0" sz="1600" spc="-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90">
                <a:solidFill>
                  <a:srgbClr val="FFFFFF"/>
                </a:solidFill>
                <a:latin typeface="Microsoft Sans Serif"/>
                <a:cs typeface="Microsoft Sans Serif"/>
              </a:rPr>
              <a:t>agreements</a:t>
            </a:r>
            <a:r>
              <a:rPr dirty="0" sz="1600" spc="-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80">
                <a:solidFill>
                  <a:srgbClr val="FFFFFF"/>
                </a:solidFill>
                <a:latin typeface="Microsoft Sans Serif"/>
                <a:cs typeface="Microsoft Sans Serif"/>
              </a:rPr>
              <a:t>&amp; </a:t>
            </a:r>
            <a:r>
              <a:rPr dirty="0" sz="1600" spc="-409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Microsoft Sans Serif"/>
                <a:cs typeface="Microsoft Sans Serif"/>
              </a:rPr>
              <a:t>policies </a:t>
            </a:r>
            <a:r>
              <a:rPr dirty="0" sz="1600" spc="50" b="1">
                <a:solidFill>
                  <a:srgbClr val="FFFFFF"/>
                </a:solidFill>
                <a:latin typeface="Trebuchet MS"/>
                <a:cs typeface="Trebuchet MS"/>
              </a:rPr>
              <a:t>understandable </a:t>
            </a:r>
            <a:r>
              <a:rPr dirty="0" sz="1600" spc="5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5" b="1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1600" spc="5" b="1">
                <a:solidFill>
                  <a:srgbClr val="FFFFFF"/>
                </a:solidFill>
                <a:latin typeface="Trebuchet MS"/>
                <a:cs typeface="Trebuchet MS"/>
              </a:rPr>
              <a:t>everyone </a:t>
            </a:r>
            <a:r>
              <a:rPr dirty="0" sz="1600" spc="515">
                <a:solidFill>
                  <a:srgbClr val="FFFFFF"/>
                </a:solidFill>
                <a:latin typeface="Microsoft Sans Serif"/>
                <a:cs typeface="Microsoft Sans Serif"/>
              </a:rPr>
              <a:t>— </a:t>
            </a:r>
            <a:r>
              <a:rPr dirty="0" sz="1600" spc="55">
                <a:solidFill>
                  <a:srgbClr val="FFFFFF"/>
                </a:solidFill>
                <a:latin typeface="Microsoft Sans Serif"/>
                <a:cs typeface="Microsoft Sans Serif"/>
              </a:rPr>
              <a:t>via </a:t>
            </a:r>
            <a:r>
              <a:rPr dirty="0" sz="1600" spc="-20">
                <a:solidFill>
                  <a:srgbClr val="FFFFFF"/>
                </a:solidFill>
                <a:latin typeface="Microsoft Sans Serif"/>
                <a:cs typeface="Microsoft Sans Serif"/>
              </a:rPr>
              <a:t>ML </a:t>
            </a:r>
            <a:r>
              <a:rPr dirty="0" sz="16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35">
                <a:solidFill>
                  <a:srgbClr val="FFFFFF"/>
                </a:solidFill>
                <a:latin typeface="Microsoft Sans Serif"/>
                <a:cs typeface="Microsoft Sans Serif"/>
              </a:rPr>
              <a:t>NLP </a:t>
            </a:r>
            <a:r>
              <a:rPr dirty="0" sz="1600" spc="60">
                <a:solidFill>
                  <a:srgbClr val="FFFFFF"/>
                </a:solidFill>
                <a:latin typeface="Microsoft Sans Serif"/>
                <a:cs typeface="Microsoft Sans Serif"/>
              </a:rPr>
              <a:t>Assistant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694440" y="2714239"/>
            <a:ext cx="6233160" cy="3324225"/>
            <a:chOff x="7694440" y="2714239"/>
            <a:chExt cx="6233160" cy="3324225"/>
          </a:xfrm>
        </p:grpSpPr>
        <p:sp>
          <p:nvSpPr>
            <p:cNvPr id="26" name="object 26"/>
            <p:cNvSpPr/>
            <p:nvPr/>
          </p:nvSpPr>
          <p:spPr>
            <a:xfrm>
              <a:off x="7732540" y="4251917"/>
              <a:ext cx="2117725" cy="0"/>
            </a:xfrm>
            <a:custGeom>
              <a:avLst/>
              <a:gdLst/>
              <a:ahLst/>
              <a:cxnLst/>
              <a:rect l="l" t="t" r="r" b="b"/>
              <a:pathLst>
                <a:path w="2117725" h="0">
                  <a:moveTo>
                    <a:pt x="2117578" y="0"/>
                  </a:moveTo>
                  <a:lnTo>
                    <a:pt x="0" y="0"/>
                  </a:lnTo>
                </a:path>
              </a:pathLst>
            </a:custGeom>
            <a:ln w="76199">
              <a:solidFill>
                <a:srgbClr val="FF575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36262" y="2714239"/>
              <a:ext cx="3390899" cy="3324224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10884050" y="3380273"/>
            <a:ext cx="2057400" cy="688340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65"/>
              </a:spcBef>
            </a:pPr>
            <a:r>
              <a:rPr dirty="0" sz="2150" spc="85" b="1">
                <a:solidFill>
                  <a:srgbClr val="FFFFFF"/>
                </a:solidFill>
                <a:latin typeface="Trebuchet MS"/>
                <a:cs typeface="Trebuchet MS"/>
              </a:rPr>
              <a:t>Embed </a:t>
            </a:r>
            <a:r>
              <a:rPr dirty="0" sz="2150" spc="15" b="1">
                <a:solidFill>
                  <a:srgbClr val="FFFFFF"/>
                </a:solidFill>
                <a:latin typeface="Trebuchet MS"/>
                <a:cs typeface="Trebuchet MS"/>
              </a:rPr>
              <a:t>Rules </a:t>
            </a:r>
            <a:r>
              <a:rPr dirty="0" sz="2150" spc="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50" spc="-20" b="1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2150" spc="-95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150" spc="1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150" spc="60" b="1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150" spc="-95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150" spc="7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150" spc="-1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50" spc="1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150" spc="60" b="1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15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150" spc="-1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50" spc="170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150" spc="21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150" spc="1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150" spc="22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884050" y="4417205"/>
            <a:ext cx="2608580" cy="11690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7200"/>
              </a:lnSpc>
              <a:spcBef>
                <a:spcPts val="95"/>
              </a:spcBef>
            </a:pPr>
            <a:r>
              <a:rPr dirty="0" sz="1600" spc="40" b="1">
                <a:solidFill>
                  <a:srgbClr val="FFFFFF"/>
                </a:solidFill>
                <a:latin typeface="Trebuchet MS"/>
                <a:cs typeface="Trebuchet MS"/>
              </a:rPr>
              <a:t>Automatically </a:t>
            </a:r>
            <a:r>
              <a:rPr dirty="0" sz="1600" spc="20" b="1">
                <a:solidFill>
                  <a:srgbClr val="FFFFFF"/>
                </a:solidFill>
                <a:latin typeface="Trebuchet MS"/>
                <a:cs typeface="Trebuchet MS"/>
              </a:rPr>
              <a:t>synthesize </a:t>
            </a:r>
            <a:r>
              <a:rPr dirty="0" sz="1600" spc="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20" b="1">
                <a:solidFill>
                  <a:srgbClr val="FFFFFF"/>
                </a:solidFill>
                <a:latin typeface="Trebuchet MS"/>
                <a:cs typeface="Trebuchet MS"/>
              </a:rPr>
              <a:t>directions</a:t>
            </a:r>
            <a:r>
              <a:rPr dirty="0" sz="1600" spc="-10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5" b="1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600" spc="-10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0" b="1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dirty="0" sz="1600" spc="1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dirty="0" sz="1600" spc="-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13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1600" spc="-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155">
                <a:solidFill>
                  <a:srgbClr val="FFFFFF"/>
                </a:solidFill>
                <a:latin typeface="Microsoft Sans Serif"/>
                <a:cs typeface="Microsoft Sans Serif"/>
              </a:rPr>
              <a:t>tag </a:t>
            </a:r>
            <a:r>
              <a:rPr dirty="0" sz="1600" spc="-409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105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dirty="0" sz="1600" spc="-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13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1600" spc="-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85">
                <a:solidFill>
                  <a:srgbClr val="FFFFFF"/>
                </a:solidFill>
                <a:latin typeface="Microsoft Sans Serif"/>
                <a:cs typeface="Microsoft Sans Serif"/>
              </a:rPr>
              <a:t>within</a:t>
            </a:r>
            <a:r>
              <a:rPr dirty="0" sz="1600" spc="-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Microsoft Sans Serif"/>
                <a:cs typeface="Microsoft Sans Serif"/>
              </a:rPr>
              <a:t>your</a:t>
            </a:r>
            <a:r>
              <a:rPr dirty="0" sz="1600" spc="-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15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endParaRPr sz="1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600" spc="515">
                <a:solidFill>
                  <a:srgbClr val="FFFFFF"/>
                </a:solidFill>
                <a:latin typeface="Microsoft Sans Serif"/>
                <a:cs typeface="Microsoft Sans Serif"/>
              </a:rPr>
              <a:t>—</a:t>
            </a:r>
            <a:r>
              <a:rPr dirty="0" sz="1600" spc="-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120">
                <a:solidFill>
                  <a:srgbClr val="FFFFFF"/>
                </a:solidFill>
                <a:latin typeface="Microsoft Sans Serif"/>
                <a:cs typeface="Microsoft Sans Serif"/>
              </a:rPr>
              <a:t>Metadata</a:t>
            </a:r>
            <a:r>
              <a:rPr dirty="0" sz="1600" spc="-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85">
                <a:solidFill>
                  <a:srgbClr val="FFFFFF"/>
                </a:solidFill>
                <a:latin typeface="Microsoft Sans Serif"/>
                <a:cs typeface="Microsoft Sans Serif"/>
              </a:rPr>
              <a:t>integrations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0896699" y="4301230"/>
            <a:ext cx="2117725" cy="0"/>
          </a:xfrm>
          <a:custGeom>
            <a:avLst/>
            <a:gdLst/>
            <a:ahLst/>
            <a:cxnLst/>
            <a:rect l="l" t="t" r="r" b="b"/>
            <a:pathLst>
              <a:path w="2117725" h="0">
                <a:moveTo>
                  <a:pt x="2117578" y="0"/>
                </a:moveTo>
                <a:lnTo>
                  <a:pt x="0" y="0"/>
                </a:lnTo>
              </a:path>
            </a:pathLst>
          </a:custGeom>
          <a:ln w="76199">
            <a:solidFill>
              <a:srgbClr val="FF5757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1" name="object 3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223158" y="6194107"/>
            <a:ext cx="3390899" cy="3324224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7603277" y="6561344"/>
            <a:ext cx="2146935" cy="987425"/>
          </a:xfrm>
          <a:prstGeom prst="rect">
            <a:avLst/>
          </a:prstGeom>
        </p:spPr>
        <p:txBody>
          <a:bodyPr wrap="square" lIns="0" tIns="2540" rIns="0" bIns="0" rtlCol="0" vert="horz">
            <a:spAutoFit/>
          </a:bodyPr>
          <a:lstStyle/>
          <a:p>
            <a:pPr marL="12700" marR="5080">
              <a:lnSpc>
                <a:spcPct val="103699"/>
              </a:lnSpc>
              <a:spcBef>
                <a:spcPts val="20"/>
              </a:spcBef>
            </a:pPr>
            <a:r>
              <a:rPr dirty="0" sz="2050" spc="160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050" spc="-9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050" spc="120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050" spc="114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050" spc="6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050" spc="-15" b="1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050" spc="-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050" spc="-80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050" spc="-1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5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050" spc="-65" b="1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dirty="0" sz="2050" spc="-9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050" spc="120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050" spc="1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050" spc="-9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050" spc="6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050" spc="200" b="1">
                <a:solidFill>
                  <a:srgbClr val="FFFFFF"/>
                </a:solidFill>
                <a:latin typeface="Trebuchet MS"/>
                <a:cs typeface="Trebuchet MS"/>
              </a:rPr>
              <a:t>g  </a:t>
            </a:r>
            <a:r>
              <a:rPr dirty="0" sz="2050" spc="30" b="1">
                <a:solidFill>
                  <a:srgbClr val="FFFFFF"/>
                </a:solidFill>
                <a:latin typeface="Trebuchet MS"/>
                <a:cs typeface="Trebuchet MS"/>
              </a:rPr>
              <a:t>Monetization </a:t>
            </a:r>
            <a:r>
              <a:rPr dirty="0" sz="2050" spc="3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50" spc="30" b="1">
                <a:solidFill>
                  <a:srgbClr val="FFFFFF"/>
                </a:solidFill>
                <a:latin typeface="Trebuchet MS"/>
                <a:cs typeface="Trebuchet MS"/>
              </a:rPr>
              <a:t>Opportunities</a:t>
            </a:r>
            <a:endParaRPr sz="205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603277" y="7697073"/>
            <a:ext cx="2385695" cy="14541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7200"/>
              </a:lnSpc>
              <a:spcBef>
                <a:spcPts val="95"/>
              </a:spcBef>
            </a:pPr>
            <a:r>
              <a:rPr dirty="0" sz="1600" spc="25">
                <a:solidFill>
                  <a:srgbClr val="FFFFFF"/>
                </a:solidFill>
                <a:latin typeface="Microsoft Sans Serif"/>
                <a:cs typeface="Microsoft Sans Serif"/>
              </a:rPr>
              <a:t>360 </a:t>
            </a:r>
            <a:r>
              <a:rPr dirty="0" sz="1600" spc="30">
                <a:solidFill>
                  <a:srgbClr val="FFFFFF"/>
                </a:solidFill>
                <a:latin typeface="Microsoft Sans Serif"/>
                <a:cs typeface="Microsoft Sans Serif"/>
              </a:rPr>
              <a:t>view </a:t>
            </a:r>
            <a:r>
              <a:rPr dirty="0" sz="1600" spc="110">
                <a:solidFill>
                  <a:srgbClr val="FFFFFF"/>
                </a:solidFill>
                <a:latin typeface="Microsoft Sans Serif"/>
                <a:cs typeface="Microsoft Sans Serif"/>
              </a:rPr>
              <a:t>dataset </a:t>
            </a:r>
            <a:r>
              <a:rPr dirty="0" sz="1600" spc="85">
                <a:solidFill>
                  <a:srgbClr val="FFFFFF"/>
                </a:solidFill>
                <a:latin typeface="Microsoft Sans Serif"/>
                <a:cs typeface="Microsoft Sans Serif"/>
              </a:rPr>
              <a:t>rights </a:t>
            </a:r>
            <a:r>
              <a:rPr dirty="0" sz="1600" spc="9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Microsoft Sans Serif"/>
                <a:cs typeface="Microsoft Sans Serif"/>
              </a:rPr>
              <a:t>helps </a:t>
            </a:r>
            <a:r>
              <a:rPr dirty="0" sz="1600" spc="25" b="1">
                <a:solidFill>
                  <a:srgbClr val="FFFFFF"/>
                </a:solidFill>
                <a:latin typeface="Trebuchet MS"/>
                <a:cs typeface="Trebuchet MS"/>
              </a:rPr>
              <a:t>discover </a:t>
            </a:r>
            <a:r>
              <a:rPr dirty="0" sz="1600" spc="35" b="1">
                <a:solidFill>
                  <a:srgbClr val="FFFFFF"/>
                </a:solidFill>
                <a:latin typeface="Trebuchet MS"/>
                <a:cs typeface="Trebuchet MS"/>
              </a:rPr>
              <a:t>hidden </a:t>
            </a:r>
            <a:r>
              <a:rPr dirty="0" sz="1600" spc="4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10" b="1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dirty="0" sz="1600" spc="40" b="1">
                <a:solidFill>
                  <a:srgbClr val="FFFFFF"/>
                </a:solidFill>
                <a:latin typeface="Trebuchet MS"/>
                <a:cs typeface="Trebuchet MS"/>
              </a:rPr>
              <a:t>ready </a:t>
            </a:r>
            <a:r>
              <a:rPr dirty="0" sz="1600" spc="35" b="1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1600" spc="55" b="1">
                <a:solidFill>
                  <a:srgbClr val="FFFFFF"/>
                </a:solidFill>
                <a:latin typeface="Trebuchet MS"/>
                <a:cs typeface="Trebuchet MS"/>
              </a:rPr>
              <a:t>be </a:t>
            </a:r>
            <a:r>
              <a:rPr dirty="0" sz="1600" spc="6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30" b="1">
                <a:solidFill>
                  <a:srgbClr val="FFFFFF"/>
                </a:solidFill>
                <a:latin typeface="Trebuchet MS"/>
                <a:cs typeface="Trebuchet MS"/>
              </a:rPr>
              <a:t>commercialized </a:t>
            </a:r>
            <a:r>
              <a:rPr dirty="0" sz="1600" spc="290" b="1">
                <a:solidFill>
                  <a:srgbClr val="FFFFFF"/>
                </a:solidFill>
                <a:latin typeface="Trebuchet MS"/>
                <a:cs typeface="Trebuchet MS"/>
              </a:rPr>
              <a:t>— </a:t>
            </a:r>
            <a:r>
              <a:rPr dirty="0" sz="1600" spc="29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204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600" spc="5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600" spc="135" b="1">
                <a:solidFill>
                  <a:srgbClr val="FFFFFF"/>
                </a:solidFill>
                <a:latin typeface="Trebuchet MS"/>
                <a:cs typeface="Trebuchet MS"/>
              </a:rPr>
              <a:t>mm</a:t>
            </a:r>
            <a:r>
              <a:rPr dirty="0" sz="160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600" spc="-6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600" spc="95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600" spc="-7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600" spc="16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600" spc="-60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600" spc="-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30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600" spc="16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600" spc="95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600" spc="50" b="1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1600" spc="105" b="1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1600" spc="5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600" spc="16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600" spc="-6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600" spc="90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615925" y="7698738"/>
            <a:ext cx="2117725" cy="0"/>
          </a:xfrm>
          <a:custGeom>
            <a:avLst/>
            <a:gdLst/>
            <a:ahLst/>
            <a:cxnLst/>
            <a:rect l="l" t="t" r="r" b="b"/>
            <a:pathLst>
              <a:path w="2117725" h="0">
                <a:moveTo>
                  <a:pt x="2117578" y="0"/>
                </a:moveTo>
                <a:lnTo>
                  <a:pt x="0" y="0"/>
                </a:lnTo>
              </a:path>
            </a:pathLst>
          </a:custGeom>
          <a:ln w="76199">
            <a:solidFill>
              <a:srgbClr val="FF5757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72085" rIns="0" bIns="0" rtlCol="0" vert="horz">
            <a:spAutoFit/>
          </a:bodyPr>
          <a:lstStyle/>
          <a:p>
            <a:pPr marL="46990" marR="5080">
              <a:lnSpc>
                <a:spcPts val="6680"/>
              </a:lnSpc>
              <a:spcBef>
                <a:spcPts val="1355"/>
              </a:spcBef>
            </a:pPr>
            <a:r>
              <a:rPr dirty="0" spc="100">
                <a:solidFill>
                  <a:srgbClr val="FFFAFA"/>
                </a:solidFill>
              </a:rPr>
              <a:t>We’ve</a:t>
            </a:r>
            <a:r>
              <a:rPr dirty="0" spc="-55">
                <a:solidFill>
                  <a:srgbClr val="FFFAFA"/>
                </a:solidFill>
              </a:rPr>
              <a:t> </a:t>
            </a:r>
            <a:r>
              <a:rPr dirty="0" spc="95">
                <a:solidFill>
                  <a:srgbClr val="FFFAFA"/>
                </a:solidFill>
              </a:rPr>
              <a:t>Developed</a:t>
            </a:r>
            <a:r>
              <a:rPr dirty="0" spc="-50">
                <a:solidFill>
                  <a:srgbClr val="FFFAFA"/>
                </a:solidFill>
              </a:rPr>
              <a:t> </a:t>
            </a:r>
            <a:r>
              <a:rPr dirty="0" spc="500">
                <a:solidFill>
                  <a:srgbClr val="FF5757"/>
                </a:solidFill>
              </a:rPr>
              <a:t>a</a:t>
            </a:r>
            <a:r>
              <a:rPr dirty="0" spc="-50">
                <a:solidFill>
                  <a:srgbClr val="FF5757"/>
                </a:solidFill>
              </a:rPr>
              <a:t> </a:t>
            </a:r>
            <a:r>
              <a:rPr dirty="0" spc="45">
                <a:solidFill>
                  <a:srgbClr val="FF5757"/>
                </a:solidFill>
              </a:rPr>
              <a:t>Suite</a:t>
            </a:r>
            <a:r>
              <a:rPr dirty="0" spc="-55">
                <a:solidFill>
                  <a:srgbClr val="FF5757"/>
                </a:solidFill>
              </a:rPr>
              <a:t> </a:t>
            </a:r>
            <a:r>
              <a:rPr dirty="0" spc="105"/>
              <a:t>of</a:t>
            </a:r>
            <a:r>
              <a:rPr dirty="0" spc="-50"/>
              <a:t> </a:t>
            </a:r>
            <a:r>
              <a:rPr dirty="0" spc="95"/>
              <a:t>Proprietary, </a:t>
            </a:r>
            <a:r>
              <a:rPr dirty="0" spc="-1820"/>
              <a:t> </a:t>
            </a:r>
            <a:r>
              <a:rPr dirty="0" spc="10"/>
              <a:t>Novel,</a:t>
            </a:r>
            <a:r>
              <a:rPr dirty="0" spc="-50"/>
              <a:t> </a:t>
            </a:r>
            <a:r>
              <a:rPr dirty="0" spc="220"/>
              <a:t>Patent-Pending</a:t>
            </a:r>
            <a:r>
              <a:rPr dirty="0" spc="-50"/>
              <a:t> </a:t>
            </a:r>
            <a:r>
              <a:rPr dirty="0" spc="-95">
                <a:solidFill>
                  <a:srgbClr val="FF5757"/>
                </a:solidFill>
              </a:rPr>
              <a:t>Algos</a:t>
            </a:r>
          </a:p>
          <a:p>
            <a:pPr marL="46990">
              <a:lnSpc>
                <a:spcPct val="100000"/>
              </a:lnSpc>
              <a:spcBef>
                <a:spcPts val="4710"/>
              </a:spcBef>
            </a:pPr>
            <a:r>
              <a:rPr dirty="0" sz="3000" spc="20" b="0">
                <a:solidFill>
                  <a:srgbClr val="FFFAFA"/>
                </a:solidFill>
                <a:latin typeface="Trebuchet MS"/>
                <a:cs typeface="Trebuchet MS"/>
              </a:rPr>
              <a:t>3</a:t>
            </a:r>
            <a:r>
              <a:rPr dirty="0" sz="3000" spc="-110" b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dirty="0" sz="3000" spc="229" b="0">
                <a:solidFill>
                  <a:srgbClr val="FFFAFA"/>
                </a:solidFill>
                <a:latin typeface="Trebuchet MS"/>
                <a:cs typeface="Trebuchet MS"/>
              </a:rPr>
              <a:t>algos</a:t>
            </a:r>
            <a:r>
              <a:rPr dirty="0" sz="3000" spc="-105" b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dirty="0" sz="3000" spc="70" b="0">
                <a:solidFill>
                  <a:srgbClr val="FFFAFA"/>
                </a:solidFill>
                <a:latin typeface="Trebuchet MS"/>
                <a:cs typeface="Trebuchet MS"/>
              </a:rPr>
              <a:t>that:</a:t>
            </a:r>
            <a:endParaRPr sz="3000">
              <a:latin typeface="Trebuchet MS"/>
              <a:cs typeface="Trebuchet MS"/>
            </a:endParaRPr>
          </a:p>
          <a:p>
            <a:pPr marL="46990">
              <a:lnSpc>
                <a:spcPct val="100000"/>
              </a:lnSpc>
              <a:spcBef>
                <a:spcPts val="825"/>
              </a:spcBef>
              <a:tabLst>
                <a:tab pos="4907280" algn="l"/>
                <a:tab pos="11021695" algn="l"/>
              </a:tabLst>
            </a:pPr>
            <a:r>
              <a:rPr dirty="0" sz="3000" spc="60">
                <a:solidFill>
                  <a:srgbClr val="FF5757"/>
                </a:solidFill>
              </a:rPr>
              <a:t>Guard</a:t>
            </a:r>
            <a:r>
              <a:rPr dirty="0" sz="3000" spc="-15">
                <a:solidFill>
                  <a:srgbClr val="FF5757"/>
                </a:solidFill>
              </a:rPr>
              <a:t> </a:t>
            </a:r>
            <a:r>
              <a:rPr dirty="0" sz="3000" spc="-20">
                <a:solidFill>
                  <a:srgbClr val="FFFAFA"/>
                </a:solidFill>
              </a:rPr>
              <a:t>your</a:t>
            </a:r>
            <a:r>
              <a:rPr dirty="0" sz="3000" spc="-15">
                <a:solidFill>
                  <a:srgbClr val="FFFAFA"/>
                </a:solidFill>
              </a:rPr>
              <a:t> </a:t>
            </a:r>
            <a:r>
              <a:rPr dirty="0" sz="3000" spc="210">
                <a:solidFill>
                  <a:srgbClr val="FFFAFA"/>
                </a:solidFill>
              </a:rPr>
              <a:t>data	</a:t>
            </a:r>
            <a:r>
              <a:rPr dirty="0" sz="3000" spc="45">
                <a:solidFill>
                  <a:srgbClr val="FF5757"/>
                </a:solidFill>
              </a:rPr>
              <a:t>Demystify</a:t>
            </a:r>
            <a:r>
              <a:rPr dirty="0" sz="3000" spc="-15">
                <a:solidFill>
                  <a:srgbClr val="FF5757"/>
                </a:solidFill>
              </a:rPr>
              <a:t> </a:t>
            </a:r>
            <a:r>
              <a:rPr dirty="0" sz="3000" spc="75">
                <a:solidFill>
                  <a:srgbClr val="FFFAFA"/>
                </a:solidFill>
              </a:rPr>
              <a:t>legal</a:t>
            </a:r>
            <a:r>
              <a:rPr dirty="0" sz="3000" spc="-15">
                <a:solidFill>
                  <a:srgbClr val="FFFAFA"/>
                </a:solidFill>
              </a:rPr>
              <a:t> </a:t>
            </a:r>
            <a:r>
              <a:rPr dirty="0" sz="3000" spc="90">
                <a:solidFill>
                  <a:srgbClr val="FFFAFA"/>
                </a:solidFill>
              </a:rPr>
              <a:t>context	</a:t>
            </a:r>
            <a:r>
              <a:rPr dirty="0" sz="3000" spc="-10">
                <a:solidFill>
                  <a:srgbClr val="FF5757"/>
                </a:solidFill>
              </a:rPr>
              <a:t>Discover</a:t>
            </a:r>
            <a:r>
              <a:rPr dirty="0" sz="3000" spc="-40">
                <a:solidFill>
                  <a:srgbClr val="FF5757"/>
                </a:solidFill>
              </a:rPr>
              <a:t> </a:t>
            </a:r>
            <a:r>
              <a:rPr dirty="0" sz="3000" spc="90">
                <a:solidFill>
                  <a:srgbClr val="FFFAFA"/>
                </a:solidFill>
              </a:rPr>
              <a:t>monetization</a:t>
            </a:r>
            <a:r>
              <a:rPr dirty="0" sz="3000" spc="-40">
                <a:solidFill>
                  <a:srgbClr val="FFFAFA"/>
                </a:solidFill>
              </a:rPr>
              <a:t> </a:t>
            </a:r>
            <a:r>
              <a:rPr dirty="0" sz="3000">
                <a:solidFill>
                  <a:srgbClr val="FFFAFA"/>
                </a:solidFill>
              </a:rPr>
              <a:t>opps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1028679" y="8454269"/>
            <a:ext cx="10626725" cy="0"/>
          </a:xfrm>
          <a:custGeom>
            <a:avLst/>
            <a:gdLst/>
            <a:ahLst/>
            <a:cxnLst/>
            <a:rect l="l" t="t" r="r" b="b"/>
            <a:pathLst>
              <a:path w="10626725" h="0">
                <a:moveTo>
                  <a:pt x="10626497" y="0"/>
                </a:moveTo>
                <a:lnTo>
                  <a:pt x="0" y="0"/>
                </a:lnTo>
              </a:path>
            </a:pathLst>
          </a:custGeom>
          <a:ln w="76199">
            <a:solidFill>
              <a:srgbClr val="FF575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016000" y="7286945"/>
            <a:ext cx="10887075" cy="977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dirty="0" sz="2700" spc="95">
                <a:solidFill>
                  <a:srgbClr val="FFFFFF"/>
                </a:solidFill>
                <a:latin typeface="Trebuchet MS"/>
                <a:cs typeface="Trebuchet MS"/>
              </a:rPr>
              <a:t>Firms</a:t>
            </a:r>
            <a:r>
              <a:rPr dirty="0" sz="27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90">
                <a:solidFill>
                  <a:srgbClr val="FFFFFF"/>
                </a:solidFill>
                <a:latin typeface="Trebuchet MS"/>
                <a:cs typeface="Trebuchet MS"/>
              </a:rPr>
              <a:t>run</a:t>
            </a:r>
            <a:r>
              <a:rPr dirty="0" sz="27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40">
                <a:solidFill>
                  <a:srgbClr val="FFFFFF"/>
                </a:solidFill>
                <a:latin typeface="Trebuchet MS"/>
                <a:cs typeface="Trebuchet MS"/>
              </a:rPr>
              <a:t>them</a:t>
            </a:r>
            <a:r>
              <a:rPr dirty="0" sz="27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75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27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20">
                <a:solidFill>
                  <a:srgbClr val="FFFFFF"/>
                </a:solidFill>
                <a:latin typeface="Trebuchet MS"/>
                <a:cs typeface="Trebuchet MS"/>
              </a:rPr>
              <a:t>their</a:t>
            </a:r>
            <a:r>
              <a:rPr dirty="0" sz="27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30">
                <a:solidFill>
                  <a:srgbClr val="FFFFFF"/>
                </a:solidFill>
                <a:latin typeface="Trebuchet MS"/>
                <a:cs typeface="Trebuchet MS"/>
              </a:rPr>
              <a:t>own</a:t>
            </a:r>
            <a:r>
              <a:rPr dirty="0" sz="27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80">
                <a:solidFill>
                  <a:srgbClr val="FFFFFF"/>
                </a:solidFill>
                <a:latin typeface="Trebuchet MS"/>
                <a:cs typeface="Trebuchet MS"/>
              </a:rPr>
              <a:t>systems,</a:t>
            </a:r>
            <a:r>
              <a:rPr dirty="0" sz="27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45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27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95">
                <a:solidFill>
                  <a:srgbClr val="FFFFFF"/>
                </a:solidFill>
                <a:latin typeface="Trebuchet MS"/>
                <a:cs typeface="Trebuchet MS"/>
              </a:rPr>
              <a:t>themselves</a:t>
            </a:r>
            <a:r>
              <a:rPr dirty="0" sz="27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440">
                <a:solidFill>
                  <a:srgbClr val="FFFFFF"/>
                </a:solidFill>
                <a:latin typeface="Trebuchet MS"/>
                <a:cs typeface="Trebuchet MS"/>
              </a:rPr>
              <a:t>—</a:t>
            </a:r>
            <a:r>
              <a:rPr dirty="0" sz="27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45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dirty="0" sz="27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85">
                <a:solidFill>
                  <a:srgbClr val="FFFFFF"/>
                </a:solidFill>
                <a:latin typeface="Trebuchet MS"/>
                <a:cs typeface="Trebuchet MS"/>
              </a:rPr>
              <a:t>do</a:t>
            </a:r>
            <a:r>
              <a:rPr dirty="0" sz="27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10">
                <a:solidFill>
                  <a:srgbClr val="FFFFFF"/>
                </a:solidFill>
                <a:latin typeface="Trebuchet MS"/>
                <a:cs typeface="Trebuchet MS"/>
              </a:rPr>
              <a:t>not </a:t>
            </a:r>
            <a:r>
              <a:rPr dirty="0" sz="2700" spc="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05">
                <a:solidFill>
                  <a:srgbClr val="FFFFFF"/>
                </a:solidFill>
                <a:latin typeface="Trebuchet MS"/>
                <a:cs typeface="Trebuchet MS"/>
              </a:rPr>
              <a:t>access,</a:t>
            </a:r>
            <a:r>
              <a:rPr dirty="0" sz="270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store,</a:t>
            </a:r>
            <a:r>
              <a:rPr dirty="0" sz="270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6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05">
                <a:solidFill>
                  <a:srgbClr val="FFFFFF"/>
                </a:solidFill>
                <a:latin typeface="Trebuchet MS"/>
                <a:cs typeface="Trebuchet MS"/>
              </a:rPr>
              <a:t>see</a:t>
            </a:r>
            <a:r>
              <a:rPr dirty="0" sz="270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80">
                <a:solidFill>
                  <a:srgbClr val="FFFFFF"/>
                </a:solidFill>
                <a:latin typeface="Trebuchet MS"/>
                <a:cs typeface="Trebuchet MS"/>
              </a:rPr>
              <a:t>any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5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70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20">
                <a:solidFill>
                  <a:srgbClr val="FFFFFF"/>
                </a:solidFill>
                <a:latin typeface="Trebuchet MS"/>
                <a:cs typeface="Trebuchet MS"/>
              </a:rPr>
              <a:t>their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95">
                <a:solidFill>
                  <a:srgbClr val="FFFFFF"/>
                </a:solidFill>
                <a:latin typeface="Trebuchet MS"/>
                <a:cs typeface="Trebuchet MS"/>
              </a:rPr>
              <a:t>data.</a:t>
            </a:r>
            <a:r>
              <a:rPr dirty="0" sz="270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225">
                <a:solidFill>
                  <a:srgbClr val="FFFFFF"/>
                </a:solidFill>
                <a:latin typeface="Trebuchet MS"/>
                <a:cs typeface="Trebuchet MS"/>
              </a:rPr>
              <a:t>No</a:t>
            </a:r>
            <a:r>
              <a:rPr dirty="0" sz="270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infrastructure,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just</a:t>
            </a:r>
            <a:r>
              <a:rPr dirty="0" sz="270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90">
                <a:solidFill>
                  <a:srgbClr val="FFFFFF"/>
                </a:solidFill>
                <a:latin typeface="Trebuchet MS"/>
                <a:cs typeface="Trebuchet MS"/>
              </a:rPr>
              <a:t>algos.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1767259"/>
            <a:ext cx="5109210" cy="604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520" b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3800" spc="275" b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800" spc="420" b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800" spc="-15" b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800" spc="-210" b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00" spc="295" b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800" spc="215" b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800" spc="80" b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800" spc="290" b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800" spc="-210" b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00" spc="-160" b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800" spc="-15" b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800" spc="-210" b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00" spc="-195" b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800" spc="215" b="0">
                <a:solidFill>
                  <a:srgbClr val="FFFFFF"/>
                </a:solidFill>
                <a:latin typeface="Trebuchet MS"/>
                <a:cs typeface="Trebuchet MS"/>
              </a:rPr>
              <a:t>oo</a:t>
            </a:r>
            <a:r>
              <a:rPr dirty="0" sz="3800" spc="35" b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3800" spc="-210" b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00" spc="-195" b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800" spc="-160" b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800" spc="30" b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3800" spc="80" b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800" spc="350" b="0">
                <a:solidFill>
                  <a:srgbClr val="FFFFFF"/>
                </a:solidFill>
                <a:latin typeface="Trebuchet MS"/>
                <a:cs typeface="Trebuchet MS"/>
              </a:rPr>
              <a:t>?</a:t>
            </a:r>
            <a:endParaRPr sz="3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43943" y="3895471"/>
            <a:ext cx="27565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85">
                <a:solidFill>
                  <a:srgbClr val="ECECEC"/>
                </a:solidFill>
              </a:rPr>
              <a:t>Watermarks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853340" y="4771161"/>
            <a:ext cx="7947025" cy="1339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L="12700" marR="5080" indent="116205">
              <a:lnSpc>
                <a:spcPct val="114999"/>
              </a:lnSpc>
              <a:spcBef>
                <a:spcPts val="100"/>
              </a:spcBef>
            </a:pPr>
            <a:r>
              <a:rPr dirty="0" sz="2500" spc="170">
                <a:solidFill>
                  <a:srgbClr val="ECECEC"/>
                </a:solidFill>
                <a:latin typeface="Trebuchet MS"/>
                <a:cs typeface="Trebuchet MS"/>
              </a:rPr>
              <a:t>Embed</a:t>
            </a:r>
            <a:r>
              <a:rPr dirty="0" sz="2500" spc="-135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500" spc="60" b="1">
                <a:solidFill>
                  <a:srgbClr val="FF5757"/>
                </a:solidFill>
                <a:latin typeface="Arial"/>
                <a:cs typeface="Arial"/>
              </a:rPr>
              <a:t>immutable</a:t>
            </a:r>
            <a:r>
              <a:rPr dirty="0" sz="2500" spc="-85" b="1">
                <a:solidFill>
                  <a:srgbClr val="FF5757"/>
                </a:solidFill>
                <a:latin typeface="Arial"/>
                <a:cs typeface="Arial"/>
              </a:rPr>
              <a:t> </a:t>
            </a:r>
            <a:r>
              <a:rPr dirty="0" sz="2500" spc="-5" b="1">
                <a:solidFill>
                  <a:srgbClr val="FF5757"/>
                </a:solidFill>
                <a:latin typeface="Arial"/>
                <a:cs typeface="Arial"/>
              </a:rPr>
              <a:t>signatures</a:t>
            </a:r>
            <a:r>
              <a:rPr dirty="0" sz="2500" spc="-80" b="1">
                <a:solidFill>
                  <a:srgbClr val="FF5757"/>
                </a:solidFill>
                <a:latin typeface="Arial"/>
                <a:cs typeface="Arial"/>
              </a:rPr>
              <a:t> </a:t>
            </a:r>
            <a:r>
              <a:rPr dirty="0" sz="2500" spc="40">
                <a:solidFill>
                  <a:srgbClr val="ECECEC"/>
                </a:solidFill>
                <a:latin typeface="Trebuchet MS"/>
                <a:cs typeface="Trebuchet MS"/>
              </a:rPr>
              <a:t>in</a:t>
            </a:r>
            <a:r>
              <a:rPr dirty="0" sz="2500" spc="-135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500" spc="60">
                <a:solidFill>
                  <a:srgbClr val="ECECEC"/>
                </a:solidFill>
                <a:latin typeface="Trebuchet MS"/>
                <a:cs typeface="Trebuchet MS"/>
              </a:rPr>
              <a:t>your</a:t>
            </a:r>
            <a:r>
              <a:rPr dirty="0" sz="2500" spc="-135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500" spc="180">
                <a:solidFill>
                  <a:srgbClr val="ECECEC"/>
                </a:solidFill>
                <a:latin typeface="Trebuchet MS"/>
                <a:cs typeface="Trebuchet MS"/>
              </a:rPr>
              <a:t>data</a:t>
            </a:r>
            <a:r>
              <a:rPr dirty="0" sz="2500" spc="-140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500" spc="65">
                <a:solidFill>
                  <a:srgbClr val="ECECEC"/>
                </a:solidFill>
                <a:latin typeface="Trebuchet MS"/>
                <a:cs typeface="Trebuchet MS"/>
              </a:rPr>
              <a:t>to</a:t>
            </a:r>
            <a:r>
              <a:rPr dirty="0" sz="2500" spc="-135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500" spc="110">
                <a:solidFill>
                  <a:srgbClr val="ECECEC"/>
                </a:solidFill>
                <a:latin typeface="Trebuchet MS"/>
                <a:cs typeface="Trebuchet MS"/>
              </a:rPr>
              <a:t>assert </a:t>
            </a:r>
            <a:r>
              <a:rPr dirty="0" sz="2500" spc="-740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500" spc="60">
                <a:solidFill>
                  <a:srgbClr val="ECECEC"/>
                </a:solidFill>
                <a:latin typeface="Trebuchet MS"/>
                <a:cs typeface="Trebuchet MS"/>
              </a:rPr>
              <a:t>your</a:t>
            </a:r>
            <a:r>
              <a:rPr dirty="0" sz="2500" spc="-135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500" spc="55">
                <a:solidFill>
                  <a:srgbClr val="ECECEC"/>
                </a:solidFill>
                <a:latin typeface="Trebuchet MS"/>
                <a:cs typeface="Trebuchet MS"/>
              </a:rPr>
              <a:t>ownership.</a:t>
            </a:r>
            <a:r>
              <a:rPr dirty="0" sz="2500" spc="-130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500" spc="45" b="1">
                <a:solidFill>
                  <a:srgbClr val="ECECEC"/>
                </a:solidFill>
                <a:latin typeface="Arial"/>
                <a:cs typeface="Arial"/>
              </a:rPr>
              <a:t>Deter</a:t>
            </a:r>
            <a:r>
              <a:rPr dirty="0" sz="2500" spc="-85" b="1">
                <a:solidFill>
                  <a:srgbClr val="ECECEC"/>
                </a:solidFill>
                <a:latin typeface="Arial"/>
                <a:cs typeface="Arial"/>
              </a:rPr>
              <a:t> </a:t>
            </a:r>
            <a:r>
              <a:rPr dirty="0" sz="2500" spc="15" b="1">
                <a:solidFill>
                  <a:srgbClr val="ECECEC"/>
                </a:solidFill>
                <a:latin typeface="Arial"/>
                <a:cs typeface="Arial"/>
              </a:rPr>
              <a:t>unauthorized</a:t>
            </a:r>
            <a:r>
              <a:rPr dirty="0" sz="2500" spc="-85" b="1">
                <a:solidFill>
                  <a:srgbClr val="ECECEC"/>
                </a:solidFill>
                <a:latin typeface="Arial"/>
                <a:cs typeface="Arial"/>
              </a:rPr>
              <a:t> </a:t>
            </a:r>
            <a:r>
              <a:rPr dirty="0" sz="2500" spc="-70" b="1">
                <a:solidFill>
                  <a:srgbClr val="ECECEC"/>
                </a:solidFill>
                <a:latin typeface="Arial"/>
                <a:cs typeface="Arial"/>
              </a:rPr>
              <a:t>use,</a:t>
            </a:r>
            <a:r>
              <a:rPr dirty="0" sz="2500" spc="-85" b="1">
                <a:solidFill>
                  <a:srgbClr val="ECECEC"/>
                </a:solidFill>
                <a:latin typeface="Arial"/>
                <a:cs typeface="Arial"/>
              </a:rPr>
              <a:t> </a:t>
            </a:r>
            <a:r>
              <a:rPr dirty="0" sz="2500" spc="80" b="1">
                <a:solidFill>
                  <a:srgbClr val="ECECEC"/>
                </a:solidFill>
                <a:latin typeface="Arial"/>
                <a:cs typeface="Arial"/>
              </a:rPr>
              <a:t>trace</a:t>
            </a:r>
            <a:r>
              <a:rPr dirty="0" sz="2500" spc="-85" b="1">
                <a:solidFill>
                  <a:srgbClr val="ECECEC"/>
                </a:solidFill>
                <a:latin typeface="Arial"/>
                <a:cs typeface="Arial"/>
              </a:rPr>
              <a:t> </a:t>
            </a:r>
            <a:r>
              <a:rPr dirty="0" sz="2500" spc="-25" b="1">
                <a:solidFill>
                  <a:srgbClr val="ECECEC"/>
                </a:solidFill>
                <a:latin typeface="Arial"/>
                <a:cs typeface="Arial"/>
              </a:rPr>
              <a:t>leaks,</a:t>
            </a:r>
            <a:endParaRPr sz="25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450"/>
              </a:spcBef>
            </a:pPr>
            <a:r>
              <a:rPr dirty="0" sz="2500" spc="85" b="1">
                <a:solidFill>
                  <a:srgbClr val="ECECEC"/>
                </a:solidFill>
                <a:latin typeface="Arial"/>
                <a:cs typeface="Arial"/>
              </a:rPr>
              <a:t>and</a:t>
            </a:r>
            <a:r>
              <a:rPr dirty="0" sz="2500" spc="-105" b="1">
                <a:solidFill>
                  <a:srgbClr val="ECECEC"/>
                </a:solidFill>
                <a:latin typeface="Arial"/>
                <a:cs typeface="Arial"/>
              </a:rPr>
              <a:t> </a:t>
            </a:r>
            <a:r>
              <a:rPr dirty="0" sz="2500" spc="90" b="1">
                <a:solidFill>
                  <a:srgbClr val="ECECEC"/>
                </a:solidFill>
                <a:latin typeface="Arial"/>
                <a:cs typeface="Arial"/>
              </a:rPr>
              <a:t>add</a:t>
            </a:r>
            <a:r>
              <a:rPr dirty="0" sz="2500" spc="-100" b="1">
                <a:solidFill>
                  <a:srgbClr val="ECECEC"/>
                </a:solidFill>
                <a:latin typeface="Arial"/>
                <a:cs typeface="Arial"/>
              </a:rPr>
              <a:t> </a:t>
            </a:r>
            <a:r>
              <a:rPr dirty="0" sz="2500" spc="10" b="1">
                <a:solidFill>
                  <a:srgbClr val="ECECEC"/>
                </a:solidFill>
                <a:latin typeface="Arial"/>
                <a:cs typeface="Arial"/>
              </a:rPr>
              <a:t>guardrails</a:t>
            </a:r>
            <a:r>
              <a:rPr dirty="0" sz="2500" spc="-100" b="1">
                <a:solidFill>
                  <a:srgbClr val="ECECEC"/>
                </a:solidFill>
                <a:latin typeface="Arial"/>
                <a:cs typeface="Arial"/>
              </a:rPr>
              <a:t> </a:t>
            </a:r>
            <a:r>
              <a:rPr dirty="0" sz="2500" spc="65" b="1">
                <a:solidFill>
                  <a:srgbClr val="ECECEC"/>
                </a:solidFill>
                <a:latin typeface="Arial"/>
                <a:cs typeface="Arial"/>
              </a:rPr>
              <a:t>to</a:t>
            </a:r>
            <a:r>
              <a:rPr dirty="0" sz="2500" spc="-100" b="1">
                <a:solidFill>
                  <a:srgbClr val="ECECEC"/>
                </a:solidFill>
                <a:latin typeface="Arial"/>
                <a:cs typeface="Arial"/>
              </a:rPr>
              <a:t> </a:t>
            </a:r>
            <a:r>
              <a:rPr dirty="0" sz="2500" spc="-45" b="1">
                <a:solidFill>
                  <a:srgbClr val="ECECEC"/>
                </a:solidFill>
                <a:latin typeface="Arial"/>
                <a:cs typeface="Arial"/>
              </a:rPr>
              <a:t>your</a:t>
            </a:r>
            <a:r>
              <a:rPr dirty="0" sz="2500" spc="-105" b="1">
                <a:solidFill>
                  <a:srgbClr val="ECECEC"/>
                </a:solidFill>
                <a:latin typeface="Arial"/>
                <a:cs typeface="Arial"/>
              </a:rPr>
              <a:t> </a:t>
            </a:r>
            <a:r>
              <a:rPr dirty="0" sz="2500" spc="145" b="1">
                <a:solidFill>
                  <a:srgbClr val="ECECEC"/>
                </a:solidFill>
                <a:latin typeface="Arial"/>
                <a:cs typeface="Arial"/>
              </a:rPr>
              <a:t>data</a:t>
            </a:r>
            <a:endParaRPr sz="2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41730" y="6930440"/>
            <a:ext cx="8558530" cy="2261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933950">
              <a:lnSpc>
                <a:spcPct val="100000"/>
              </a:lnSpc>
              <a:spcBef>
                <a:spcPts val="100"/>
              </a:spcBef>
            </a:pPr>
            <a:r>
              <a:rPr dirty="0" sz="3600" spc="15" b="1">
                <a:solidFill>
                  <a:srgbClr val="ECECEC"/>
                </a:solidFill>
                <a:latin typeface="Arial"/>
                <a:cs typeface="Arial"/>
              </a:rPr>
              <a:t>Auto-Encryption</a:t>
            </a:r>
            <a:endParaRPr sz="3600">
              <a:latin typeface="Arial"/>
              <a:cs typeface="Arial"/>
            </a:endParaRPr>
          </a:p>
          <a:p>
            <a:pPr algn="r" marL="715645" marR="5080" indent="-703580">
              <a:lnSpc>
                <a:spcPct val="114999"/>
              </a:lnSpc>
              <a:spcBef>
                <a:spcPts val="2935"/>
              </a:spcBef>
            </a:pPr>
            <a:r>
              <a:rPr dirty="0" sz="2500" spc="80">
                <a:solidFill>
                  <a:srgbClr val="ECECEC"/>
                </a:solidFill>
                <a:latin typeface="Trebuchet MS"/>
                <a:cs typeface="Trebuchet MS"/>
              </a:rPr>
              <a:t>Automatically</a:t>
            </a:r>
            <a:r>
              <a:rPr dirty="0" sz="2500" spc="-125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500" spc="20" b="1">
                <a:solidFill>
                  <a:srgbClr val="FF5757"/>
                </a:solidFill>
                <a:latin typeface="Arial"/>
                <a:cs typeface="Arial"/>
              </a:rPr>
              <a:t>enforce</a:t>
            </a:r>
            <a:r>
              <a:rPr dirty="0" sz="2500" spc="-75" b="1">
                <a:solidFill>
                  <a:srgbClr val="FF5757"/>
                </a:solidFill>
                <a:latin typeface="Arial"/>
                <a:cs typeface="Arial"/>
              </a:rPr>
              <a:t> </a:t>
            </a:r>
            <a:r>
              <a:rPr dirty="0" sz="2500" spc="145" b="1">
                <a:solidFill>
                  <a:srgbClr val="FF5757"/>
                </a:solidFill>
                <a:latin typeface="Arial"/>
                <a:cs typeface="Arial"/>
              </a:rPr>
              <a:t>data</a:t>
            </a:r>
            <a:r>
              <a:rPr dirty="0" sz="2500" spc="-80" b="1">
                <a:solidFill>
                  <a:srgbClr val="FF5757"/>
                </a:solidFill>
                <a:latin typeface="Arial"/>
                <a:cs typeface="Arial"/>
              </a:rPr>
              <a:t> </a:t>
            </a:r>
            <a:r>
              <a:rPr dirty="0" sz="2500" spc="5" b="1">
                <a:solidFill>
                  <a:srgbClr val="FF5757"/>
                </a:solidFill>
                <a:latin typeface="Arial"/>
                <a:cs typeface="Arial"/>
              </a:rPr>
              <a:t>usage</a:t>
            </a:r>
            <a:r>
              <a:rPr dirty="0" sz="2500" spc="-75" b="1">
                <a:solidFill>
                  <a:srgbClr val="FF5757"/>
                </a:solidFill>
                <a:latin typeface="Arial"/>
                <a:cs typeface="Arial"/>
              </a:rPr>
              <a:t> </a:t>
            </a:r>
            <a:r>
              <a:rPr dirty="0" sz="2500" spc="55" b="1">
                <a:solidFill>
                  <a:srgbClr val="FF5757"/>
                </a:solidFill>
                <a:latin typeface="Arial"/>
                <a:cs typeface="Arial"/>
              </a:rPr>
              <a:t>parameters</a:t>
            </a:r>
            <a:r>
              <a:rPr dirty="0" sz="2500" spc="-70" b="1">
                <a:solidFill>
                  <a:srgbClr val="FF5757"/>
                </a:solidFill>
                <a:latin typeface="Arial"/>
                <a:cs typeface="Arial"/>
              </a:rPr>
              <a:t> </a:t>
            </a:r>
            <a:r>
              <a:rPr dirty="0" sz="2500" spc="40">
                <a:solidFill>
                  <a:srgbClr val="ECECEC"/>
                </a:solidFill>
                <a:latin typeface="Trebuchet MS"/>
                <a:cs typeface="Trebuchet MS"/>
              </a:rPr>
              <a:t>in</a:t>
            </a:r>
            <a:r>
              <a:rPr dirty="0" sz="2500" spc="-125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500" spc="140">
                <a:solidFill>
                  <a:srgbClr val="ECECEC"/>
                </a:solidFill>
                <a:latin typeface="Trebuchet MS"/>
                <a:cs typeface="Trebuchet MS"/>
              </a:rPr>
              <a:t>shared </a:t>
            </a:r>
            <a:r>
              <a:rPr dirty="0" sz="2500" spc="-740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500" spc="180">
                <a:solidFill>
                  <a:srgbClr val="ECECEC"/>
                </a:solidFill>
                <a:latin typeface="Trebuchet MS"/>
                <a:cs typeface="Trebuchet MS"/>
              </a:rPr>
              <a:t>data</a:t>
            </a:r>
            <a:r>
              <a:rPr dirty="0" sz="2500" spc="-145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500" spc="65">
                <a:solidFill>
                  <a:srgbClr val="ECECEC"/>
                </a:solidFill>
                <a:latin typeface="Trebuchet MS"/>
                <a:cs typeface="Trebuchet MS"/>
              </a:rPr>
              <a:t>environments.</a:t>
            </a:r>
            <a:r>
              <a:rPr dirty="0" sz="2500" spc="-145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500" spc="95">
                <a:solidFill>
                  <a:srgbClr val="ECECEC"/>
                </a:solidFill>
                <a:latin typeface="Trebuchet MS"/>
                <a:cs typeface="Trebuchet MS"/>
              </a:rPr>
              <a:t>Ensure</a:t>
            </a:r>
            <a:r>
              <a:rPr dirty="0" sz="2500" spc="-140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500" spc="95">
                <a:solidFill>
                  <a:srgbClr val="ECECEC"/>
                </a:solidFill>
                <a:latin typeface="Trebuchet MS"/>
                <a:cs typeface="Trebuchet MS"/>
              </a:rPr>
              <a:t>consistent</a:t>
            </a:r>
            <a:r>
              <a:rPr dirty="0" sz="2500" spc="-145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500" spc="125">
                <a:solidFill>
                  <a:srgbClr val="ECECEC"/>
                </a:solidFill>
                <a:latin typeface="Trebuchet MS"/>
                <a:cs typeface="Trebuchet MS"/>
              </a:rPr>
              <a:t>adherence</a:t>
            </a:r>
            <a:r>
              <a:rPr dirty="0" sz="2500" spc="-145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500" spc="65">
                <a:solidFill>
                  <a:srgbClr val="ECECEC"/>
                </a:solidFill>
                <a:latin typeface="Trebuchet MS"/>
                <a:cs typeface="Trebuchet MS"/>
              </a:rPr>
              <a:t>to </a:t>
            </a:r>
            <a:r>
              <a:rPr dirty="0" sz="2500" spc="-735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500" spc="50">
                <a:solidFill>
                  <a:srgbClr val="ECECEC"/>
                </a:solidFill>
                <a:latin typeface="Trebuchet MS"/>
                <a:cs typeface="Trebuchet MS"/>
              </a:rPr>
              <a:t>policies</a:t>
            </a:r>
            <a:r>
              <a:rPr dirty="0" sz="2500" spc="-145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500" spc="215">
                <a:solidFill>
                  <a:srgbClr val="ECECEC"/>
                </a:solidFill>
                <a:latin typeface="Trebuchet MS"/>
                <a:cs typeface="Trebuchet MS"/>
              </a:rPr>
              <a:t>and</a:t>
            </a:r>
            <a:r>
              <a:rPr dirty="0" sz="2500" spc="-140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500" spc="90">
                <a:solidFill>
                  <a:srgbClr val="ECECEC"/>
                </a:solidFill>
                <a:latin typeface="Trebuchet MS"/>
                <a:cs typeface="Trebuchet MS"/>
              </a:rPr>
              <a:t>reduce</a:t>
            </a:r>
            <a:r>
              <a:rPr dirty="0" sz="2500" spc="-140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500" spc="75">
                <a:solidFill>
                  <a:srgbClr val="ECECEC"/>
                </a:solidFill>
                <a:latin typeface="Trebuchet MS"/>
                <a:cs typeface="Trebuchet MS"/>
              </a:rPr>
              <a:t>the</a:t>
            </a:r>
            <a:r>
              <a:rPr dirty="0" sz="2500" spc="-140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500" spc="20">
                <a:solidFill>
                  <a:srgbClr val="ECECEC"/>
                </a:solidFill>
                <a:latin typeface="Trebuchet MS"/>
                <a:cs typeface="Trebuchet MS"/>
              </a:rPr>
              <a:t>risk</a:t>
            </a:r>
            <a:r>
              <a:rPr dirty="0" sz="2500" spc="-140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500" spc="50">
                <a:solidFill>
                  <a:srgbClr val="ECECEC"/>
                </a:solidFill>
                <a:latin typeface="Trebuchet MS"/>
                <a:cs typeface="Trebuchet MS"/>
              </a:rPr>
              <a:t>of</a:t>
            </a:r>
            <a:r>
              <a:rPr dirty="0" sz="2500" spc="-140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500" spc="180">
                <a:solidFill>
                  <a:srgbClr val="ECECEC"/>
                </a:solidFill>
                <a:latin typeface="Trebuchet MS"/>
                <a:cs typeface="Trebuchet MS"/>
              </a:rPr>
              <a:t>data</a:t>
            </a:r>
            <a:r>
              <a:rPr dirty="0" sz="2500" spc="-140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500" spc="135">
                <a:solidFill>
                  <a:srgbClr val="ECECEC"/>
                </a:solidFill>
                <a:latin typeface="Trebuchet MS"/>
                <a:cs typeface="Trebuchet MS"/>
              </a:rPr>
              <a:t>breaches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6000" y="4771136"/>
            <a:ext cx="6632575" cy="879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235">
                <a:solidFill>
                  <a:srgbClr val="ECECEC"/>
                </a:solidFill>
                <a:latin typeface="Trebuchet MS"/>
                <a:cs typeface="Trebuchet MS"/>
              </a:rPr>
              <a:t>We're</a:t>
            </a:r>
            <a:r>
              <a:rPr dirty="0" sz="5600" spc="-330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5600" spc="250">
                <a:solidFill>
                  <a:srgbClr val="ECECEC"/>
                </a:solidFill>
                <a:latin typeface="Trebuchet MS"/>
                <a:cs typeface="Trebuchet MS"/>
              </a:rPr>
              <a:t>Locking</a:t>
            </a:r>
            <a:r>
              <a:rPr dirty="0" sz="5600" spc="-325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5600" spc="455">
                <a:solidFill>
                  <a:srgbClr val="ECECEC"/>
                </a:solidFill>
                <a:latin typeface="Trebuchet MS"/>
                <a:cs typeface="Trebuchet MS"/>
              </a:rPr>
              <a:t>Data</a:t>
            </a:r>
            <a:endParaRPr sz="56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661699"/>
            <a:ext cx="3015666" cy="26252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13187" y="0"/>
            <a:ext cx="3074811" cy="309241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8658224" cy="414337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2563" y="0"/>
            <a:ext cx="10125435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4717" rIns="0" bIns="0" rtlCol="0" vert="horz">
            <a:spAutoFit/>
          </a:bodyPr>
          <a:lstStyle/>
          <a:p>
            <a:pPr algn="r" marL="10132060" marR="5080">
              <a:lnSpc>
                <a:spcPts val="6235"/>
              </a:lnSpc>
              <a:spcBef>
                <a:spcPts val="100"/>
              </a:spcBef>
            </a:pPr>
            <a:r>
              <a:rPr dirty="0" sz="5200" spc="40" b="0">
                <a:solidFill>
                  <a:srgbClr val="ECECEC"/>
                </a:solidFill>
                <a:latin typeface="Trebuchet MS"/>
                <a:cs typeface="Trebuchet MS"/>
              </a:rPr>
              <a:t>We’re</a:t>
            </a:r>
            <a:r>
              <a:rPr dirty="0" sz="5200" spc="-320" b="0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5200" spc="200" b="0">
                <a:solidFill>
                  <a:srgbClr val="ECECEC"/>
                </a:solidFill>
                <a:latin typeface="Trebuchet MS"/>
                <a:cs typeface="Trebuchet MS"/>
              </a:rPr>
              <a:t>Demystifying</a:t>
            </a:r>
            <a:endParaRPr sz="5200">
              <a:latin typeface="Trebuchet MS"/>
              <a:cs typeface="Trebuchet MS"/>
            </a:endParaRPr>
          </a:p>
          <a:p>
            <a:pPr algn="r" marL="10132060" marR="5080">
              <a:lnSpc>
                <a:spcPts val="6230"/>
              </a:lnSpc>
            </a:pPr>
            <a:r>
              <a:rPr dirty="0" sz="5200" spc="235" b="0">
                <a:solidFill>
                  <a:srgbClr val="ECECEC"/>
                </a:solidFill>
                <a:latin typeface="Trebuchet MS"/>
                <a:cs typeface="Trebuchet MS"/>
              </a:rPr>
              <a:t>Legal</a:t>
            </a:r>
            <a:r>
              <a:rPr dirty="0" sz="5200" spc="-360" b="0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5200" spc="190" b="0">
                <a:solidFill>
                  <a:srgbClr val="ECECEC"/>
                </a:solidFill>
                <a:latin typeface="Trebuchet MS"/>
                <a:cs typeface="Trebuchet MS"/>
              </a:rPr>
              <a:t>Terms</a:t>
            </a:r>
            <a:endParaRPr sz="5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124133" y="4880034"/>
            <a:ext cx="5348605" cy="1511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9270" marR="5080" indent="231775">
              <a:lnSpc>
                <a:spcPct val="108300"/>
              </a:lnSpc>
              <a:spcBef>
                <a:spcPts val="100"/>
              </a:spcBef>
            </a:pPr>
            <a:r>
              <a:rPr dirty="0" sz="3000" spc="90">
                <a:solidFill>
                  <a:srgbClr val="ECECEC"/>
                </a:solidFill>
                <a:latin typeface="Trebuchet MS"/>
                <a:cs typeface="Trebuchet MS"/>
              </a:rPr>
              <a:t>Trained</a:t>
            </a:r>
            <a:r>
              <a:rPr dirty="0" sz="3000" spc="-185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3000" spc="200">
                <a:solidFill>
                  <a:srgbClr val="ECECEC"/>
                </a:solidFill>
                <a:latin typeface="Trebuchet MS"/>
                <a:cs typeface="Trebuchet MS"/>
              </a:rPr>
              <a:t>on</a:t>
            </a:r>
            <a:r>
              <a:rPr dirty="0" sz="3000" spc="-185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3000" spc="55">
                <a:solidFill>
                  <a:srgbClr val="ECECEC"/>
                </a:solidFill>
                <a:latin typeface="Trebuchet MS"/>
                <a:cs typeface="Trebuchet MS"/>
              </a:rPr>
              <a:t>real</a:t>
            </a:r>
            <a:r>
              <a:rPr dirty="0" sz="3000" spc="-185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3000" spc="145">
                <a:solidFill>
                  <a:srgbClr val="ECECEC"/>
                </a:solidFill>
                <a:latin typeface="Trebuchet MS"/>
                <a:cs typeface="Trebuchet MS"/>
              </a:rPr>
              <a:t>contracts </a:t>
            </a:r>
            <a:r>
              <a:rPr dirty="0" sz="3000" spc="-885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3000" spc="175">
                <a:solidFill>
                  <a:srgbClr val="ECECEC"/>
                </a:solidFill>
                <a:latin typeface="Trebuchet MS"/>
                <a:cs typeface="Trebuchet MS"/>
              </a:rPr>
              <a:t>annotated</a:t>
            </a:r>
            <a:r>
              <a:rPr dirty="0" sz="3000" spc="-180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3000" spc="165">
                <a:solidFill>
                  <a:srgbClr val="ECECEC"/>
                </a:solidFill>
                <a:latin typeface="Trebuchet MS"/>
                <a:cs typeface="Trebuchet MS"/>
              </a:rPr>
              <a:t>by</a:t>
            </a:r>
            <a:r>
              <a:rPr dirty="0" sz="3000" spc="-175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3000" spc="55">
                <a:solidFill>
                  <a:srgbClr val="ECECEC"/>
                </a:solidFill>
                <a:latin typeface="Trebuchet MS"/>
                <a:cs typeface="Trebuchet MS"/>
              </a:rPr>
              <a:t>real</a:t>
            </a:r>
            <a:r>
              <a:rPr dirty="0" sz="3000" spc="-175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3000" spc="75">
                <a:solidFill>
                  <a:srgbClr val="ECECEC"/>
                </a:solidFill>
                <a:latin typeface="Trebuchet MS"/>
                <a:cs typeface="Trebuchet MS"/>
              </a:rPr>
              <a:t>lawyers</a:t>
            </a:r>
            <a:endParaRPr sz="3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3000" spc="490">
                <a:solidFill>
                  <a:srgbClr val="ECECEC"/>
                </a:solidFill>
                <a:latin typeface="Trebuchet MS"/>
                <a:cs typeface="Trebuchet MS"/>
              </a:rPr>
              <a:t>—</a:t>
            </a:r>
            <a:r>
              <a:rPr dirty="0" sz="3000" spc="-175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3000" spc="40" b="1">
                <a:solidFill>
                  <a:srgbClr val="ECECEC"/>
                </a:solidFill>
                <a:latin typeface="Arial"/>
                <a:cs typeface="Arial"/>
              </a:rPr>
              <a:t>with</a:t>
            </a:r>
            <a:r>
              <a:rPr dirty="0" sz="3000" spc="-114" b="1">
                <a:solidFill>
                  <a:srgbClr val="ECECEC"/>
                </a:solidFill>
                <a:latin typeface="Arial"/>
                <a:cs typeface="Arial"/>
              </a:rPr>
              <a:t> </a:t>
            </a:r>
            <a:r>
              <a:rPr dirty="0" sz="3000" spc="225" b="1">
                <a:solidFill>
                  <a:srgbClr val="ECECEC"/>
                </a:solidFill>
                <a:latin typeface="Arial"/>
                <a:cs typeface="Arial"/>
              </a:rPr>
              <a:t>a</a:t>
            </a:r>
            <a:r>
              <a:rPr dirty="0" sz="3000" spc="-110" b="1">
                <a:solidFill>
                  <a:srgbClr val="ECECEC"/>
                </a:solidFill>
                <a:latin typeface="Arial"/>
                <a:cs typeface="Arial"/>
              </a:rPr>
              <a:t> </a:t>
            </a:r>
            <a:r>
              <a:rPr dirty="0" sz="3000" spc="50" b="1">
                <a:solidFill>
                  <a:srgbClr val="ECECEC"/>
                </a:solidFill>
                <a:latin typeface="Arial"/>
                <a:cs typeface="Arial"/>
              </a:rPr>
              <a:t>real</a:t>
            </a:r>
            <a:r>
              <a:rPr dirty="0" sz="3000" spc="-114" b="1">
                <a:solidFill>
                  <a:srgbClr val="ECECEC"/>
                </a:solidFill>
                <a:latin typeface="Arial"/>
                <a:cs typeface="Arial"/>
              </a:rPr>
              <a:t> </a:t>
            </a:r>
            <a:r>
              <a:rPr dirty="0" sz="3000" spc="-30" b="1">
                <a:solidFill>
                  <a:srgbClr val="ECECEC"/>
                </a:solidFill>
                <a:latin typeface="Arial"/>
                <a:cs typeface="Arial"/>
              </a:rPr>
              <a:t>98.9%</a:t>
            </a:r>
            <a:r>
              <a:rPr dirty="0" sz="3000" spc="-114" b="1">
                <a:solidFill>
                  <a:srgbClr val="ECECEC"/>
                </a:solidFill>
                <a:latin typeface="Arial"/>
                <a:cs typeface="Arial"/>
              </a:rPr>
              <a:t> </a:t>
            </a:r>
            <a:r>
              <a:rPr dirty="0" sz="3000" spc="5" b="1">
                <a:solidFill>
                  <a:srgbClr val="ECECEC"/>
                </a:solidFill>
                <a:latin typeface="Arial"/>
                <a:cs typeface="Arial"/>
              </a:rPr>
              <a:t>Accuracy</a:t>
            </a:r>
            <a:endParaRPr sz="30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89328" y="841180"/>
            <a:ext cx="8555990" cy="3771900"/>
            <a:chOff x="589328" y="841180"/>
            <a:chExt cx="8555990" cy="37719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9328" y="841180"/>
              <a:ext cx="8555378" cy="37718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0331" y="3368066"/>
              <a:ext cx="717940" cy="51327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8262" y="3368066"/>
              <a:ext cx="717940" cy="51327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0417" y="3368066"/>
              <a:ext cx="717940" cy="51327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5623" y="3368066"/>
              <a:ext cx="717940" cy="51327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3315" y="3368066"/>
              <a:ext cx="717940" cy="51327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1972" y="3368066"/>
              <a:ext cx="717940" cy="51327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0183" y="3368066"/>
              <a:ext cx="717940" cy="51327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80255" y="3368066"/>
              <a:ext cx="717940" cy="51327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41305" y="3368066"/>
              <a:ext cx="717940" cy="51327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38321" y="3368066"/>
              <a:ext cx="717940" cy="51327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5769" y="3368066"/>
              <a:ext cx="717940" cy="51327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25842" y="3368066"/>
              <a:ext cx="717940" cy="51327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10305" y="3368066"/>
              <a:ext cx="717940" cy="51327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81941" y="1207322"/>
              <a:ext cx="215805" cy="15428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50455" y="1207322"/>
              <a:ext cx="215805" cy="15428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6191" y="1207322"/>
              <a:ext cx="215805" cy="15428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36832" y="1207322"/>
              <a:ext cx="215805" cy="15428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87239" y="1207322"/>
              <a:ext cx="215805" cy="15428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31923" y="1207322"/>
              <a:ext cx="215805" cy="15428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8498" y="1207322"/>
              <a:ext cx="215805" cy="15428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39620" y="1207322"/>
              <a:ext cx="215805" cy="15428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88030" y="1207322"/>
              <a:ext cx="215805" cy="15428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47251" y="1207322"/>
              <a:ext cx="215805" cy="15428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12614" y="1207322"/>
              <a:ext cx="215805" cy="15428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63736" y="1207322"/>
              <a:ext cx="215805" cy="15428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89125" y="1207322"/>
              <a:ext cx="215805" cy="154286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576628" y="4729835"/>
            <a:ext cx="9001125" cy="49396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20" b="1">
                <a:solidFill>
                  <a:srgbClr val="ECECEC"/>
                </a:solidFill>
                <a:latin typeface="Arial"/>
                <a:cs typeface="Arial"/>
              </a:rPr>
              <a:t>M</a:t>
            </a:r>
            <a:r>
              <a:rPr dirty="0" sz="3200" spc="-295" b="1">
                <a:solidFill>
                  <a:srgbClr val="ECECEC"/>
                </a:solidFill>
                <a:latin typeface="Arial"/>
                <a:cs typeface="Arial"/>
              </a:rPr>
              <a:t>L</a:t>
            </a:r>
            <a:r>
              <a:rPr dirty="0" sz="3200" spc="-110" b="1">
                <a:solidFill>
                  <a:srgbClr val="ECECEC"/>
                </a:solidFill>
                <a:latin typeface="Arial"/>
                <a:cs typeface="Arial"/>
              </a:rPr>
              <a:t> </a:t>
            </a:r>
            <a:r>
              <a:rPr dirty="0" sz="3200" spc="70" b="1">
                <a:solidFill>
                  <a:srgbClr val="ECECEC"/>
                </a:solidFill>
                <a:latin typeface="Arial"/>
                <a:cs typeface="Arial"/>
              </a:rPr>
              <a:t>N</a:t>
            </a:r>
            <a:r>
              <a:rPr dirty="0" sz="3200" spc="-300" b="1">
                <a:solidFill>
                  <a:srgbClr val="ECECEC"/>
                </a:solidFill>
                <a:latin typeface="Arial"/>
                <a:cs typeface="Arial"/>
              </a:rPr>
              <a:t>L</a:t>
            </a:r>
            <a:r>
              <a:rPr dirty="0" sz="3200" spc="-200" b="1">
                <a:solidFill>
                  <a:srgbClr val="ECECEC"/>
                </a:solidFill>
                <a:latin typeface="Arial"/>
                <a:cs typeface="Arial"/>
              </a:rPr>
              <a:t>P</a:t>
            </a:r>
            <a:r>
              <a:rPr dirty="0" sz="3200" spc="-110" b="1">
                <a:solidFill>
                  <a:srgbClr val="ECECEC"/>
                </a:solidFill>
                <a:latin typeface="Arial"/>
                <a:cs typeface="Arial"/>
              </a:rPr>
              <a:t> </a:t>
            </a:r>
            <a:r>
              <a:rPr dirty="0" sz="3200" spc="35" b="1">
                <a:solidFill>
                  <a:srgbClr val="ECECEC"/>
                </a:solidFill>
                <a:latin typeface="Arial"/>
                <a:cs typeface="Arial"/>
              </a:rPr>
              <a:t>C</a:t>
            </a:r>
            <a:r>
              <a:rPr dirty="0" sz="3200" spc="-55" b="1">
                <a:solidFill>
                  <a:srgbClr val="ECECEC"/>
                </a:solidFill>
                <a:latin typeface="Arial"/>
                <a:cs typeface="Arial"/>
              </a:rPr>
              <a:t>o</a:t>
            </a:r>
            <a:r>
              <a:rPr dirty="0" sz="3200" spc="20" b="1">
                <a:solidFill>
                  <a:srgbClr val="ECECEC"/>
                </a:solidFill>
                <a:latin typeface="Arial"/>
                <a:cs typeface="Arial"/>
              </a:rPr>
              <a:t>n</a:t>
            </a:r>
            <a:r>
              <a:rPr dirty="0" sz="3200" spc="220" b="1">
                <a:solidFill>
                  <a:srgbClr val="ECECEC"/>
                </a:solidFill>
                <a:latin typeface="Arial"/>
                <a:cs typeface="Arial"/>
              </a:rPr>
              <a:t>t</a:t>
            </a:r>
            <a:r>
              <a:rPr dirty="0" sz="3200" spc="-15" b="1">
                <a:solidFill>
                  <a:srgbClr val="ECECEC"/>
                </a:solidFill>
                <a:latin typeface="Arial"/>
                <a:cs typeface="Arial"/>
              </a:rPr>
              <a:t>r</a:t>
            </a:r>
            <a:r>
              <a:rPr dirty="0" sz="3200" spc="235" b="1">
                <a:solidFill>
                  <a:srgbClr val="ECECEC"/>
                </a:solidFill>
                <a:latin typeface="Arial"/>
                <a:cs typeface="Arial"/>
              </a:rPr>
              <a:t>a</a:t>
            </a:r>
            <a:r>
              <a:rPr dirty="0" sz="3200" spc="35" b="1">
                <a:solidFill>
                  <a:srgbClr val="ECECEC"/>
                </a:solidFill>
                <a:latin typeface="Arial"/>
                <a:cs typeface="Arial"/>
              </a:rPr>
              <a:t>c</a:t>
            </a:r>
            <a:r>
              <a:rPr dirty="0" sz="3200" spc="225" b="1">
                <a:solidFill>
                  <a:srgbClr val="ECECEC"/>
                </a:solidFill>
                <a:latin typeface="Arial"/>
                <a:cs typeface="Arial"/>
              </a:rPr>
              <a:t>t</a:t>
            </a:r>
            <a:r>
              <a:rPr dirty="0" sz="3200" spc="-110" b="1">
                <a:solidFill>
                  <a:srgbClr val="ECECEC"/>
                </a:solidFill>
                <a:latin typeface="Arial"/>
                <a:cs typeface="Arial"/>
              </a:rPr>
              <a:t> </a:t>
            </a:r>
            <a:r>
              <a:rPr dirty="0" sz="3200" spc="-295" b="1">
                <a:solidFill>
                  <a:srgbClr val="ECECEC"/>
                </a:solidFill>
                <a:latin typeface="Arial"/>
                <a:cs typeface="Arial"/>
              </a:rPr>
              <a:t>R</a:t>
            </a:r>
            <a:r>
              <a:rPr dirty="0" sz="3200" spc="50" b="1">
                <a:solidFill>
                  <a:srgbClr val="ECECEC"/>
                </a:solidFill>
                <a:latin typeface="Arial"/>
                <a:cs typeface="Arial"/>
              </a:rPr>
              <a:t>e</a:t>
            </a:r>
            <a:r>
              <a:rPr dirty="0" sz="3200" spc="235" b="1">
                <a:solidFill>
                  <a:srgbClr val="ECECEC"/>
                </a:solidFill>
                <a:latin typeface="Arial"/>
                <a:cs typeface="Arial"/>
              </a:rPr>
              <a:t>a</a:t>
            </a:r>
            <a:r>
              <a:rPr dirty="0" sz="3200" spc="60" b="1">
                <a:solidFill>
                  <a:srgbClr val="ECECEC"/>
                </a:solidFill>
                <a:latin typeface="Arial"/>
                <a:cs typeface="Arial"/>
              </a:rPr>
              <a:t>d</a:t>
            </a:r>
            <a:r>
              <a:rPr dirty="0" sz="3200" spc="50" b="1">
                <a:solidFill>
                  <a:srgbClr val="ECECEC"/>
                </a:solidFill>
                <a:latin typeface="Arial"/>
                <a:cs typeface="Arial"/>
              </a:rPr>
              <a:t>e</a:t>
            </a:r>
            <a:r>
              <a:rPr dirty="0" sz="3200" spc="-10" b="1">
                <a:solidFill>
                  <a:srgbClr val="ECECEC"/>
                </a:solidFill>
                <a:latin typeface="Arial"/>
                <a:cs typeface="Arial"/>
              </a:rPr>
              <a:t>r</a:t>
            </a:r>
            <a:endParaRPr sz="3200">
              <a:latin typeface="Arial"/>
              <a:cs typeface="Arial"/>
            </a:endParaRPr>
          </a:p>
          <a:p>
            <a:pPr marL="12700" marR="1798955">
              <a:lnSpc>
                <a:spcPct val="114599"/>
              </a:lnSpc>
              <a:spcBef>
                <a:spcPts val="2025"/>
              </a:spcBef>
            </a:pPr>
            <a:r>
              <a:rPr dirty="0" sz="2400" spc="80">
                <a:solidFill>
                  <a:srgbClr val="ECECEC"/>
                </a:solidFill>
                <a:latin typeface="Trebuchet MS"/>
                <a:cs typeface="Trebuchet MS"/>
              </a:rPr>
              <a:t>Automatically</a:t>
            </a:r>
            <a:r>
              <a:rPr dirty="0" sz="2400" spc="-135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400" spc="60">
                <a:solidFill>
                  <a:srgbClr val="ECECEC"/>
                </a:solidFill>
                <a:latin typeface="Trebuchet MS"/>
                <a:cs typeface="Trebuchet MS"/>
              </a:rPr>
              <a:t>extract</a:t>
            </a:r>
            <a:r>
              <a:rPr dirty="0" sz="2400" spc="-135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400" spc="40">
                <a:solidFill>
                  <a:srgbClr val="FF5757"/>
                </a:solidFill>
                <a:latin typeface="Trebuchet MS"/>
                <a:cs typeface="Trebuchet MS"/>
              </a:rPr>
              <a:t>key</a:t>
            </a:r>
            <a:r>
              <a:rPr dirty="0" sz="2400" spc="-140">
                <a:solidFill>
                  <a:srgbClr val="FF5757"/>
                </a:solidFill>
                <a:latin typeface="Trebuchet MS"/>
                <a:cs typeface="Trebuchet MS"/>
              </a:rPr>
              <a:t> </a:t>
            </a:r>
            <a:r>
              <a:rPr dirty="0" sz="2400" spc="85">
                <a:solidFill>
                  <a:srgbClr val="FF5757"/>
                </a:solidFill>
                <a:latin typeface="Trebuchet MS"/>
                <a:cs typeface="Trebuchet MS"/>
              </a:rPr>
              <a:t>information</a:t>
            </a:r>
            <a:r>
              <a:rPr dirty="0" sz="2400" spc="-135">
                <a:solidFill>
                  <a:srgbClr val="FF5757"/>
                </a:solidFill>
                <a:latin typeface="Trebuchet MS"/>
                <a:cs typeface="Trebuchet MS"/>
              </a:rPr>
              <a:t> </a:t>
            </a:r>
            <a:r>
              <a:rPr dirty="0" sz="2400" spc="90">
                <a:solidFill>
                  <a:srgbClr val="FF5757"/>
                </a:solidFill>
                <a:latin typeface="Trebuchet MS"/>
                <a:cs typeface="Trebuchet MS"/>
              </a:rPr>
              <a:t>from</a:t>
            </a:r>
            <a:r>
              <a:rPr dirty="0" sz="2400" spc="-135">
                <a:solidFill>
                  <a:srgbClr val="FF5757"/>
                </a:solidFill>
                <a:latin typeface="Trebuchet MS"/>
                <a:cs typeface="Trebuchet MS"/>
              </a:rPr>
              <a:t> </a:t>
            </a:r>
            <a:r>
              <a:rPr dirty="0" sz="2400" spc="180">
                <a:solidFill>
                  <a:srgbClr val="FF5757"/>
                </a:solidFill>
                <a:latin typeface="Trebuchet MS"/>
                <a:cs typeface="Trebuchet MS"/>
              </a:rPr>
              <a:t>data </a:t>
            </a:r>
            <a:r>
              <a:rPr dirty="0" sz="2400" spc="185">
                <a:solidFill>
                  <a:srgbClr val="FF5757"/>
                </a:solidFill>
                <a:latin typeface="Trebuchet MS"/>
                <a:cs typeface="Trebuchet MS"/>
              </a:rPr>
              <a:t> usage</a:t>
            </a:r>
            <a:r>
              <a:rPr dirty="0" sz="2400" spc="-135">
                <a:solidFill>
                  <a:srgbClr val="FF5757"/>
                </a:solidFill>
                <a:latin typeface="Trebuchet MS"/>
                <a:cs typeface="Trebuchet MS"/>
              </a:rPr>
              <a:t> </a:t>
            </a:r>
            <a:r>
              <a:rPr dirty="0" sz="2400" spc="135">
                <a:solidFill>
                  <a:srgbClr val="FF5757"/>
                </a:solidFill>
                <a:latin typeface="Trebuchet MS"/>
                <a:cs typeface="Trebuchet MS"/>
              </a:rPr>
              <a:t>agreements</a:t>
            </a:r>
            <a:r>
              <a:rPr dirty="0" sz="2400" spc="-130">
                <a:solidFill>
                  <a:srgbClr val="FF5757"/>
                </a:solidFill>
                <a:latin typeface="Trebuchet MS"/>
                <a:cs typeface="Trebuchet MS"/>
              </a:rPr>
              <a:t> </a:t>
            </a:r>
            <a:r>
              <a:rPr dirty="0" sz="2400" spc="210">
                <a:solidFill>
                  <a:srgbClr val="ECECEC"/>
                </a:solidFill>
                <a:latin typeface="Trebuchet MS"/>
                <a:cs typeface="Trebuchet MS"/>
              </a:rPr>
              <a:t>and</a:t>
            </a:r>
            <a:r>
              <a:rPr dirty="0" sz="2400" spc="-130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400" spc="45">
                <a:solidFill>
                  <a:srgbClr val="ECECEC"/>
                </a:solidFill>
                <a:latin typeface="Trebuchet MS"/>
                <a:cs typeface="Trebuchet MS"/>
              </a:rPr>
              <a:t>insert</a:t>
            </a:r>
            <a:r>
              <a:rPr dirty="0" sz="2400" spc="-130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400" spc="50">
                <a:solidFill>
                  <a:srgbClr val="ECECEC"/>
                </a:solidFill>
                <a:latin typeface="Trebuchet MS"/>
                <a:cs typeface="Trebuchet MS"/>
              </a:rPr>
              <a:t>into</a:t>
            </a:r>
            <a:r>
              <a:rPr dirty="0" sz="2400" spc="-130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400" spc="180">
                <a:solidFill>
                  <a:srgbClr val="ECECEC"/>
                </a:solidFill>
                <a:latin typeface="Trebuchet MS"/>
                <a:cs typeface="Trebuchet MS"/>
              </a:rPr>
              <a:t>data</a:t>
            </a:r>
            <a:r>
              <a:rPr dirty="0" sz="2400" spc="-130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400" spc="120">
                <a:solidFill>
                  <a:srgbClr val="ECECEC"/>
                </a:solidFill>
                <a:latin typeface="Trebuchet MS"/>
                <a:cs typeface="Trebuchet MS"/>
              </a:rPr>
              <a:t>instances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4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3200" spc="40" b="1">
                <a:solidFill>
                  <a:srgbClr val="ECECEC"/>
                </a:solidFill>
                <a:latin typeface="Arial"/>
                <a:cs typeface="Arial"/>
              </a:rPr>
              <a:t>Integrations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20"/>
              </a:spcBef>
            </a:pPr>
            <a:r>
              <a:rPr dirty="0" sz="2400" spc="175">
                <a:solidFill>
                  <a:srgbClr val="FF5757"/>
                </a:solidFill>
                <a:latin typeface="Trebuchet MS"/>
                <a:cs typeface="Trebuchet MS"/>
              </a:rPr>
              <a:t>Tag</a:t>
            </a:r>
            <a:r>
              <a:rPr dirty="0" sz="2400" spc="-135">
                <a:solidFill>
                  <a:srgbClr val="FF5757"/>
                </a:solidFill>
                <a:latin typeface="Trebuchet MS"/>
                <a:cs typeface="Trebuchet MS"/>
              </a:rPr>
              <a:t> </a:t>
            </a:r>
            <a:r>
              <a:rPr dirty="0" sz="2400" spc="140">
                <a:solidFill>
                  <a:srgbClr val="FF5757"/>
                </a:solidFill>
                <a:latin typeface="Trebuchet MS"/>
                <a:cs typeface="Trebuchet MS"/>
              </a:rPr>
              <a:t>data-sets</a:t>
            </a:r>
            <a:r>
              <a:rPr dirty="0" sz="2400" spc="-135">
                <a:solidFill>
                  <a:srgbClr val="FF5757"/>
                </a:solidFill>
                <a:latin typeface="Trebuchet MS"/>
                <a:cs typeface="Trebuchet MS"/>
              </a:rPr>
              <a:t> </a:t>
            </a:r>
            <a:r>
              <a:rPr dirty="0" sz="2400" spc="25">
                <a:solidFill>
                  <a:srgbClr val="FF5757"/>
                </a:solidFill>
                <a:latin typeface="Trebuchet MS"/>
                <a:cs typeface="Trebuchet MS"/>
              </a:rPr>
              <a:t>with</a:t>
            </a:r>
            <a:r>
              <a:rPr dirty="0" sz="2400" spc="-135">
                <a:solidFill>
                  <a:srgbClr val="FF5757"/>
                </a:solidFill>
                <a:latin typeface="Trebuchet MS"/>
                <a:cs typeface="Trebuchet MS"/>
              </a:rPr>
              <a:t> </a:t>
            </a:r>
            <a:r>
              <a:rPr dirty="0" sz="2400" spc="185">
                <a:solidFill>
                  <a:srgbClr val="FF5757"/>
                </a:solidFill>
                <a:latin typeface="Trebuchet MS"/>
                <a:cs typeface="Trebuchet MS"/>
              </a:rPr>
              <a:t>usage</a:t>
            </a:r>
            <a:r>
              <a:rPr dirty="0" sz="2400" spc="-135">
                <a:solidFill>
                  <a:srgbClr val="FF5757"/>
                </a:solidFill>
                <a:latin typeface="Trebuchet MS"/>
                <a:cs typeface="Trebuchet MS"/>
              </a:rPr>
              <a:t> </a:t>
            </a:r>
            <a:r>
              <a:rPr dirty="0" sz="2400" spc="90">
                <a:solidFill>
                  <a:srgbClr val="FF5757"/>
                </a:solidFill>
                <a:latin typeface="Trebuchet MS"/>
                <a:cs typeface="Trebuchet MS"/>
              </a:rPr>
              <a:t>rights</a:t>
            </a:r>
            <a:r>
              <a:rPr dirty="0" sz="2400" spc="-135">
                <a:solidFill>
                  <a:srgbClr val="FF5757"/>
                </a:solidFill>
                <a:latin typeface="Trebuchet MS"/>
                <a:cs typeface="Trebuchet MS"/>
              </a:rPr>
              <a:t> </a:t>
            </a:r>
            <a:r>
              <a:rPr dirty="0" sz="2400" spc="40">
                <a:solidFill>
                  <a:srgbClr val="E7E7E6"/>
                </a:solidFill>
                <a:latin typeface="Trebuchet MS"/>
                <a:cs typeface="Trebuchet MS"/>
              </a:rPr>
              <a:t>in</a:t>
            </a:r>
            <a:r>
              <a:rPr dirty="0" sz="2400" spc="-130">
                <a:solidFill>
                  <a:srgbClr val="E7E7E6"/>
                </a:solidFill>
                <a:latin typeface="Trebuchet MS"/>
                <a:cs typeface="Trebuchet MS"/>
              </a:rPr>
              <a:t> </a:t>
            </a:r>
            <a:r>
              <a:rPr dirty="0" sz="2400" spc="75">
                <a:solidFill>
                  <a:srgbClr val="E7E7E6"/>
                </a:solidFill>
                <a:latin typeface="Trebuchet MS"/>
                <a:cs typeface="Trebuchet MS"/>
              </a:rPr>
              <a:t>pre-existing</a:t>
            </a:r>
            <a:r>
              <a:rPr dirty="0" sz="2400" spc="-135">
                <a:solidFill>
                  <a:srgbClr val="E7E7E6"/>
                </a:solidFill>
                <a:latin typeface="Trebuchet MS"/>
                <a:cs typeface="Trebuchet MS"/>
              </a:rPr>
              <a:t> </a:t>
            </a:r>
            <a:r>
              <a:rPr dirty="0" sz="2400" spc="180">
                <a:solidFill>
                  <a:srgbClr val="E7E7E6"/>
                </a:solidFill>
                <a:latin typeface="Trebuchet MS"/>
                <a:cs typeface="Trebuchet MS"/>
              </a:rPr>
              <a:t>data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2400" spc="190">
                <a:solidFill>
                  <a:srgbClr val="E7E7E6"/>
                </a:solidFill>
                <a:latin typeface="Trebuchet MS"/>
                <a:cs typeface="Trebuchet MS"/>
              </a:rPr>
              <a:t>management</a:t>
            </a:r>
            <a:r>
              <a:rPr dirty="0" sz="2400" spc="-135">
                <a:solidFill>
                  <a:srgbClr val="E7E7E6"/>
                </a:solidFill>
                <a:latin typeface="Trebuchet MS"/>
                <a:cs typeface="Trebuchet MS"/>
              </a:rPr>
              <a:t> </a:t>
            </a:r>
            <a:r>
              <a:rPr dirty="0" sz="2400" spc="75">
                <a:solidFill>
                  <a:srgbClr val="E7E7E6"/>
                </a:solidFill>
                <a:latin typeface="Trebuchet MS"/>
                <a:cs typeface="Trebuchet MS"/>
              </a:rPr>
              <a:t>systems,</a:t>
            </a:r>
            <a:r>
              <a:rPr dirty="0" sz="2400" spc="-130">
                <a:solidFill>
                  <a:srgbClr val="E7E7E6"/>
                </a:solidFill>
                <a:latin typeface="Trebuchet MS"/>
                <a:cs typeface="Trebuchet MS"/>
              </a:rPr>
              <a:t> </a:t>
            </a:r>
            <a:r>
              <a:rPr dirty="0" sz="2400" spc="100">
                <a:solidFill>
                  <a:srgbClr val="ECECEC"/>
                </a:solidFill>
                <a:latin typeface="Trebuchet MS"/>
                <a:cs typeface="Trebuchet MS"/>
              </a:rPr>
              <a:t>catalyzing</a:t>
            </a:r>
            <a:r>
              <a:rPr dirty="0" sz="2400" spc="-135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400" spc="90">
                <a:solidFill>
                  <a:srgbClr val="ECECEC"/>
                </a:solidFill>
                <a:latin typeface="Trebuchet MS"/>
                <a:cs typeface="Trebuchet MS"/>
              </a:rPr>
              <a:t>operation</a:t>
            </a:r>
            <a:r>
              <a:rPr dirty="0" sz="2400" spc="-130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400" spc="130">
                <a:solidFill>
                  <a:srgbClr val="ECECEC"/>
                </a:solidFill>
                <a:latin typeface="Trebuchet MS"/>
                <a:cs typeface="Trebuchet MS"/>
              </a:rPr>
              <a:t>at</a:t>
            </a:r>
            <a:r>
              <a:rPr dirty="0" sz="2400" spc="-130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400" spc="110">
                <a:solidFill>
                  <a:srgbClr val="ECECEC"/>
                </a:solidFill>
                <a:latin typeface="Trebuchet MS"/>
                <a:cs typeface="Trebuchet MS"/>
              </a:rPr>
              <a:t>scale</a:t>
            </a:r>
            <a:r>
              <a:rPr dirty="0" sz="2400" spc="-135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400" spc="10">
                <a:solidFill>
                  <a:srgbClr val="ECECEC"/>
                </a:solidFill>
                <a:latin typeface="Trebuchet MS"/>
                <a:cs typeface="Trebuchet MS"/>
              </a:rPr>
              <a:t>&amp;</a:t>
            </a:r>
            <a:r>
              <a:rPr dirty="0" sz="2400" spc="-130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400" spc="65">
                <a:solidFill>
                  <a:srgbClr val="ECECEC"/>
                </a:solidFill>
                <a:latin typeface="Trebuchet MS"/>
                <a:cs typeface="Trebuchet MS"/>
              </a:rPr>
              <a:t>speed.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400" spc="130">
                <a:solidFill>
                  <a:srgbClr val="ECECEC"/>
                </a:solidFill>
                <a:latin typeface="Trebuchet MS"/>
                <a:cs typeface="Trebuchet MS"/>
              </a:rPr>
              <a:t>Know</a:t>
            </a:r>
            <a:r>
              <a:rPr dirty="0" sz="2400" spc="-140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400" spc="114">
                <a:solidFill>
                  <a:srgbClr val="ECECEC"/>
                </a:solidFill>
                <a:latin typeface="Trebuchet MS"/>
                <a:cs typeface="Trebuchet MS"/>
              </a:rPr>
              <a:t>what</a:t>
            </a:r>
            <a:r>
              <a:rPr dirty="0" sz="2400" spc="-135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400" spc="65">
                <a:solidFill>
                  <a:srgbClr val="ECECEC"/>
                </a:solidFill>
                <a:latin typeface="Trebuchet MS"/>
                <a:cs typeface="Trebuchet MS"/>
              </a:rPr>
              <a:t>your</a:t>
            </a:r>
            <a:r>
              <a:rPr dirty="0" sz="2400" spc="-135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400" spc="180">
                <a:solidFill>
                  <a:srgbClr val="ECECEC"/>
                </a:solidFill>
                <a:latin typeface="Trebuchet MS"/>
                <a:cs typeface="Trebuchet MS"/>
              </a:rPr>
              <a:t>data</a:t>
            </a:r>
            <a:r>
              <a:rPr dirty="0" sz="2400" spc="-135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400" spc="110">
                <a:solidFill>
                  <a:srgbClr val="ECECEC"/>
                </a:solidFill>
                <a:latin typeface="Trebuchet MS"/>
                <a:cs typeface="Trebuchet MS"/>
              </a:rPr>
              <a:t>means,</a:t>
            </a:r>
            <a:r>
              <a:rPr dirty="0" sz="2400" spc="-135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400" spc="210">
                <a:solidFill>
                  <a:srgbClr val="ECECEC"/>
                </a:solidFill>
                <a:latin typeface="Trebuchet MS"/>
                <a:cs typeface="Trebuchet MS"/>
              </a:rPr>
              <a:t>and</a:t>
            </a:r>
            <a:r>
              <a:rPr dirty="0" sz="2400" spc="-135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400" spc="114">
                <a:solidFill>
                  <a:srgbClr val="ECECEC"/>
                </a:solidFill>
                <a:latin typeface="Trebuchet MS"/>
                <a:cs typeface="Trebuchet MS"/>
              </a:rPr>
              <a:t>how</a:t>
            </a:r>
            <a:r>
              <a:rPr dirty="0" sz="2400" spc="-135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400" spc="90">
                <a:solidFill>
                  <a:srgbClr val="ECECEC"/>
                </a:solidFill>
                <a:latin typeface="Trebuchet MS"/>
                <a:cs typeface="Trebuchet MS"/>
              </a:rPr>
              <a:t>you</a:t>
            </a:r>
            <a:r>
              <a:rPr dirty="0" sz="2400" spc="-135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400" spc="200">
                <a:solidFill>
                  <a:srgbClr val="ECECEC"/>
                </a:solidFill>
                <a:latin typeface="Trebuchet MS"/>
                <a:cs typeface="Trebuchet MS"/>
              </a:rPr>
              <a:t>can</a:t>
            </a:r>
            <a:r>
              <a:rPr dirty="0" sz="2400" spc="-135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400" spc="110">
                <a:solidFill>
                  <a:srgbClr val="ECECEC"/>
                </a:solidFill>
                <a:latin typeface="Trebuchet MS"/>
                <a:cs typeface="Trebuchet MS"/>
              </a:rPr>
              <a:t>use</a:t>
            </a:r>
            <a:r>
              <a:rPr dirty="0" sz="2400" spc="-135">
                <a:solidFill>
                  <a:srgbClr val="ECECEC"/>
                </a:solidFill>
                <a:latin typeface="Trebuchet MS"/>
                <a:cs typeface="Trebuchet MS"/>
              </a:rPr>
              <a:t> </a:t>
            </a:r>
            <a:r>
              <a:rPr dirty="0" sz="2400" spc="-55">
                <a:solidFill>
                  <a:srgbClr val="ECECEC"/>
                </a:solidFill>
                <a:latin typeface="Trebuchet MS"/>
                <a:cs typeface="Trebuchet MS"/>
              </a:rPr>
              <a:t>it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013056" y="1215404"/>
            <a:ext cx="680085" cy="1276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650" spc="5">
                <a:solidFill>
                  <a:srgbClr val="B0AFAE"/>
                </a:solidFill>
                <a:latin typeface="Arial MT"/>
                <a:cs typeface="Arial MT"/>
              </a:rPr>
              <a:t>Scout</a:t>
            </a:r>
            <a:r>
              <a:rPr dirty="0" sz="650" spc="-30">
                <a:solidFill>
                  <a:srgbClr val="B0AFAE"/>
                </a:solidFill>
                <a:latin typeface="Arial MT"/>
                <a:cs typeface="Arial MT"/>
              </a:rPr>
              <a:t> </a:t>
            </a:r>
            <a:r>
              <a:rPr dirty="0" sz="650" spc="5">
                <a:solidFill>
                  <a:srgbClr val="B0AFAE"/>
                </a:solidFill>
                <a:latin typeface="Arial MT"/>
                <a:cs typeface="Arial MT"/>
              </a:rPr>
              <a:t>Dashboard</a:t>
            </a:r>
            <a:endParaRPr sz="6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Luc Scipio del Campo</dc:creator>
  <cp:keywords>DAGKki9nVJY,BAF_08Er17Q</cp:keywords>
  <dc:title>Scout - Pitch Competition Deck</dc:title>
  <dcterms:created xsi:type="dcterms:W3CDTF">2024-07-11T20:16:04Z</dcterms:created>
  <dcterms:modified xsi:type="dcterms:W3CDTF">2024-07-11T20:16:04Z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2024-07-11T00:00:00Z</vt:filetime>
  </property>
  <property fmtid="{D5CDD505-2E9C-101B-9397-08002B2CF9AE}" pid="3" name="Creator">
    <vt:lpwstr>Canva</vt:lpwstr>
  </property>
  <property fmtid="{D5CDD505-2E9C-101B-9397-08002B2CF9AE}" pid="4" name="LastSaved">
    <vt:filetime>2024-07-11T00:00:00Z</vt:filetime>
  </property>
</Properties>
</file>